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Roboto"/>
      <p:regular r:id="rId35"/>
      <p:bold r:id="rId36"/>
      <p:italic r:id="rId37"/>
      <p:boldItalic r:id="rId38"/>
    </p:embeddedFont>
    <p:embeddedFont>
      <p:font typeface="Arial Narrow"/>
      <p:regular r:id="rId39"/>
      <p:bold r:id="rId40"/>
      <p:italic r:id="rId41"/>
      <p:boldItalic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GoogleSlidesCustomDataVersion2">
      <go:slidesCustomData xmlns:go="http://customooxmlschemas.google.com/" r:id="rId47" roundtripDataSignature="AMtx7mjXN3UOLVEbSNpi+ml2Gmwhumw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Narrow-bold.fntdata"/><Relationship Id="rId20" Type="http://schemas.openxmlformats.org/officeDocument/2006/relationships/slide" Target="slides/slide15.xml"/><Relationship Id="rId42" Type="http://schemas.openxmlformats.org/officeDocument/2006/relationships/font" Target="fonts/ArialNarrow-boldItalic.fntdata"/><Relationship Id="rId41" Type="http://schemas.openxmlformats.org/officeDocument/2006/relationships/font" Target="fonts/ArialNarrow-italic.fntdata"/><Relationship Id="rId22" Type="http://schemas.openxmlformats.org/officeDocument/2006/relationships/slide" Target="slides/slide17.xml"/><Relationship Id="rId44" Type="http://schemas.openxmlformats.org/officeDocument/2006/relationships/font" Target="fonts/CenturyGothic-bold.fntdata"/><Relationship Id="rId21" Type="http://schemas.openxmlformats.org/officeDocument/2006/relationships/slide" Target="slides/slide16.xml"/><Relationship Id="rId43" Type="http://schemas.openxmlformats.org/officeDocument/2006/relationships/font" Target="fonts/CenturyGothic-regular.fntdata"/><Relationship Id="rId24" Type="http://schemas.openxmlformats.org/officeDocument/2006/relationships/slide" Target="slides/slide19.xml"/><Relationship Id="rId46" Type="http://schemas.openxmlformats.org/officeDocument/2006/relationships/font" Target="fonts/CenturyGothic-boldItalic.fntdata"/><Relationship Id="rId23" Type="http://schemas.openxmlformats.org/officeDocument/2006/relationships/slide" Target="slides/slide18.xml"/><Relationship Id="rId45" Type="http://schemas.openxmlformats.org/officeDocument/2006/relationships/font" Target="fonts/CenturyGothic-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ArialNarrow-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Good afternoon everyone, I am sai sreeja and here is my teammate charishma and we are here to present the project that we have worked on entitled visual analysis of network security dataset</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fbba766c2_2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197" name="Google Shape;197;g29fbba766c2_2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fbba766c2_2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209" name="Google Shape;209;g29fbba766c2_2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fbba766c2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rgbClr val="374151"/>
                </a:solidFill>
                <a:latin typeface="Arial Narrow"/>
                <a:ea typeface="Arial Narrow"/>
                <a:cs typeface="Arial Narrow"/>
                <a:sym typeface="Arial Narrow"/>
              </a:rPr>
              <a:t>To discover whether the classes are made up of imbalanced sub-clusters, we use two visualizing techniques from scikit-learn machine learning library in Python, namely PCA and t-SNE.</a:t>
            </a:r>
            <a:endParaRPr sz="1000"/>
          </a:p>
        </p:txBody>
      </p:sp>
      <p:sp>
        <p:nvSpPr>
          <p:cNvPr id="220" name="Google Shape;220;g29fbba766c2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fbba766c2_2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rgbClr val="374151"/>
                </a:solidFill>
                <a:latin typeface="Arial Narrow"/>
                <a:ea typeface="Arial Narrow"/>
                <a:cs typeface="Arial Narrow"/>
                <a:sym typeface="Arial Narrow"/>
              </a:rPr>
              <a:t>To discover whether the classes are made up of imbalanced sub-clusters, we use two visualizing techniques from scikit-learn machine learning library in Python, namely PCA and t-SNE.</a:t>
            </a:r>
            <a:endParaRPr sz="1000"/>
          </a:p>
        </p:txBody>
      </p:sp>
      <p:sp>
        <p:nvSpPr>
          <p:cNvPr id="230" name="Google Shape;230;g29fbba766c2_2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fbba766c2_2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rgbClr val="374151"/>
                </a:solidFill>
                <a:latin typeface="Arial Narrow"/>
                <a:ea typeface="Arial Narrow"/>
                <a:cs typeface="Arial Narrow"/>
                <a:sym typeface="Arial Narrow"/>
              </a:rPr>
              <a:t>To discover whether the classes are made up of imbalanced sub-clusters, we use two visualizing techniques from scikit-learn machine learning library in Python, namely PCA and t-SNE.</a:t>
            </a:r>
            <a:endParaRPr sz="1000"/>
          </a:p>
        </p:txBody>
      </p:sp>
      <p:sp>
        <p:nvSpPr>
          <p:cNvPr id="244" name="Google Shape;244;g29fbba766c2_2_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fbba766c2_2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rgbClr val="374151"/>
                </a:solidFill>
                <a:latin typeface="Arial Narrow"/>
                <a:ea typeface="Arial Narrow"/>
                <a:cs typeface="Arial Narrow"/>
                <a:sym typeface="Arial Narrow"/>
              </a:rPr>
              <a:t>To discover whether the classes are made up of imbalanced sub-clusters, we use two visualizing techniques from scikit-learn machine learning library in Python, namely PCA and t-SNE.</a:t>
            </a:r>
            <a:endParaRPr sz="1000"/>
          </a:p>
        </p:txBody>
      </p:sp>
      <p:sp>
        <p:nvSpPr>
          <p:cNvPr id="255" name="Google Shape;255;g29fbba766c2_2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fbba766c2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800">
                <a:solidFill>
                  <a:srgbClr val="374151"/>
                </a:solidFill>
                <a:latin typeface="Roboto"/>
                <a:ea typeface="Roboto"/>
                <a:cs typeface="Roboto"/>
                <a:sym typeface="Roboto"/>
              </a:rPr>
              <a:t>The 2-dimensional scatter plot reveals that class types exhibit multiple clusters of varying sizes, suggesting diverse patterns within each class.,Clusters are spread across the analysis space, indicating a complex distribution of data points.</a:t>
            </a:r>
            <a:endParaRPr sz="8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700">
              <a:solidFill>
                <a:srgbClr val="374151"/>
              </a:solidFill>
              <a:latin typeface="Arial Narrow"/>
              <a:ea typeface="Arial Narrow"/>
              <a:cs typeface="Arial Narrow"/>
              <a:sym typeface="Arial Narrow"/>
            </a:endParaRPr>
          </a:p>
        </p:txBody>
      </p:sp>
      <p:sp>
        <p:nvSpPr>
          <p:cNvPr id="269" name="Google Shape;269;g29fbba766c2_2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260d101c8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US" sz="800">
                <a:solidFill>
                  <a:srgbClr val="374151"/>
                </a:solidFill>
                <a:latin typeface="Roboto"/>
                <a:ea typeface="Roboto"/>
                <a:cs typeface="Roboto"/>
                <a:sym typeface="Roboto"/>
              </a:rPr>
              <a:t>The 2-dimensional scatter plot reveals that class types exhibit multiple clusters of varying sizes, suggesting diverse patterns within each class.,Clusters are spread across the analysis space, indicating a complex distribution of data points.</a:t>
            </a:r>
            <a:endParaRPr sz="8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700">
              <a:solidFill>
                <a:srgbClr val="374151"/>
              </a:solidFill>
              <a:latin typeface="Arial Narrow"/>
              <a:ea typeface="Arial Narrow"/>
              <a:cs typeface="Arial Narrow"/>
              <a:sym typeface="Arial Narrow"/>
            </a:endParaRPr>
          </a:p>
        </p:txBody>
      </p:sp>
      <p:sp>
        <p:nvSpPr>
          <p:cNvPr id="279" name="Google Shape;279;g2a260d101c8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9fbba766c2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290" name="Google Shape;290;g29fbba766c2_2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fbba766c2_2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299" name="Google Shape;299;g29fbba766c2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These are the contents that we are going to cover in today’s presentation</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a260d101c8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313" name="Google Shape;313;g2a260d101c8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a260d101c8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328" name="Google Shape;328;g2a260d101c8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a260d101c8_0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341" name="Google Shape;341;g2a260d101c8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9fbba766c2_2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353" name="Google Shape;353;g29fbba766c2_2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fbba766c2_2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369" name="Google Shape;369;g29fbba766c2_2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9fbba766c2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385" name="Google Shape;385;g29fbba766c2_2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Clr>
                <a:schemeClr val="dk1"/>
              </a:buClr>
              <a:buSzPts val="1100"/>
              <a:buFont typeface="Arial"/>
              <a:buNone/>
            </a:pPr>
            <a:r>
              <a:rPr lang="en-US" sz="1200">
                <a:solidFill>
                  <a:schemeClr val="dk1"/>
                </a:solidFill>
                <a:latin typeface="Arial Narrow"/>
                <a:ea typeface="Arial Narrow"/>
                <a:cs typeface="Arial Narrow"/>
                <a:sym typeface="Arial Narrow"/>
              </a:rPr>
              <a:t>In conclusion, resolving these issues is essential for enhancing the dataset's reliability and contributing to the development of robust intrusion detection systems.</a:t>
            </a:r>
            <a:endParaRPr sz="100"/>
          </a:p>
        </p:txBody>
      </p:sp>
      <p:sp>
        <p:nvSpPr>
          <p:cNvPr id="401" name="Google Shape;40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a260d101c8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Clr>
                <a:schemeClr val="dk1"/>
              </a:buClr>
              <a:buSzPts val="1100"/>
              <a:buFont typeface="Arial"/>
              <a:buNone/>
            </a:pPr>
            <a:r>
              <a:rPr lang="en-US" sz="1200">
                <a:solidFill>
                  <a:schemeClr val="dk1"/>
                </a:solidFill>
                <a:latin typeface="Arial Narrow"/>
                <a:ea typeface="Arial Narrow"/>
                <a:cs typeface="Arial Narrow"/>
                <a:sym typeface="Arial Narrow"/>
              </a:rPr>
              <a:t>In conclusion, resolving these issues is essential for enhancing the dataset's reliability and contributing to the development of robust intrusion detection systems.</a:t>
            </a:r>
            <a:endParaRPr sz="100"/>
          </a:p>
        </p:txBody>
      </p:sp>
      <p:sp>
        <p:nvSpPr>
          <p:cNvPr id="410" name="Google Shape;410;g2a260d101c8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0"/>
              </a:spcBef>
              <a:spcAft>
                <a:spcPts val="0"/>
              </a:spcAft>
              <a:buClr>
                <a:schemeClr val="dk1"/>
              </a:buClr>
              <a:buSzPts val="2400"/>
              <a:buFont typeface="Arial"/>
              <a:buNone/>
            </a:pPr>
            <a:r>
              <a:rPr lang="en-US" sz="1200">
                <a:solidFill>
                  <a:schemeClr val="dk1"/>
                </a:solidFill>
                <a:latin typeface="Arial Narrow"/>
                <a:ea typeface="Arial Narrow"/>
                <a:cs typeface="Arial Narrow"/>
                <a:sym typeface="Arial Narrow"/>
              </a:rPr>
              <a:t>In our project we are trying to do the visual analysis of two computer network security or intrusion detection datasets to identify any issues that are present before we can make use of this dataset in any data-driven machine learning classifier models.For this visualizing is a good and essential approach.By leveraging visualization, we explore and interpret patterns, anomalies, and potential issues that might hinder classifier model effectiveness. </a:t>
            </a:r>
            <a:endParaRPr sz="100"/>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0"/>
              </a:spcBef>
              <a:spcAft>
                <a:spcPts val="0"/>
              </a:spcAft>
              <a:buClr>
                <a:schemeClr val="dk1"/>
              </a:buClr>
              <a:buSzPts val="1100"/>
              <a:buFont typeface="Arial"/>
              <a:buNone/>
            </a:pPr>
            <a:r>
              <a:rPr lang="en-US" sz="1200">
                <a:solidFill>
                  <a:schemeClr val="dk1"/>
                </a:solidFill>
                <a:latin typeface="Arial Narrow"/>
                <a:ea typeface="Arial Narrow"/>
                <a:cs typeface="Arial Narrow"/>
                <a:sym typeface="Arial Narrow"/>
              </a:rPr>
              <a:t>So to effectively identify the issues visualizing is a good and essential approach.By leveraging visualization, we can explore and interpret patterns, anomalies, and potential issues that might hinder classifier model effectiveness. </a:t>
            </a:r>
            <a:endParaRPr/>
          </a:p>
        </p:txBody>
      </p:sp>
      <p:sp>
        <p:nvSpPr>
          <p:cNvPr id="110" name="Google Shape;11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fa305150d_0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These are the steps that we have followed.</a:t>
            </a:r>
            <a:endParaRPr/>
          </a:p>
          <a:p>
            <a:pPr indent="0" lvl="0" marL="0" rtl="0" algn="l">
              <a:lnSpc>
                <a:spcPct val="100000"/>
              </a:lnSpc>
              <a:spcBef>
                <a:spcPts val="0"/>
              </a:spcBef>
              <a:spcAft>
                <a:spcPts val="0"/>
              </a:spcAft>
              <a:buSzPts val="1100"/>
              <a:buNone/>
            </a:pPr>
            <a:r>
              <a:rPr lang="en-US"/>
              <a:t>The first and important step included preprocessing that is we have removed redundant features,Converted categorical features to numerical format and input data scaling.</a:t>
            </a:r>
            <a:endParaRPr/>
          </a:p>
          <a:p>
            <a:pPr indent="0" lvl="0" marL="0" rtl="0" algn="l">
              <a:lnSpc>
                <a:spcPct val="100000"/>
              </a:lnSpc>
              <a:spcBef>
                <a:spcPts val="0"/>
              </a:spcBef>
              <a:spcAft>
                <a:spcPts val="0"/>
              </a:spcAft>
              <a:buSzPts val="1100"/>
              <a:buNone/>
            </a:pPr>
            <a:r>
              <a:rPr lang="en-US"/>
              <a:t>Then we have used four vis techniques to vis the data which are and created an interactive dashboard which made it very easy to identify the issues class imbalance and overlap</a:t>
            </a:r>
            <a:endParaRPr/>
          </a:p>
        </p:txBody>
      </p:sp>
      <p:sp>
        <p:nvSpPr>
          <p:cNvPr id="120" name="Google Shape;120;g29fa305150d_0_5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200">
                <a:solidFill>
                  <a:srgbClr val="374151"/>
                </a:solidFill>
                <a:latin typeface="Roboto"/>
                <a:ea typeface="Roboto"/>
                <a:cs typeface="Roboto"/>
                <a:sym typeface="Roboto"/>
              </a:rPr>
              <a:t>UNSW-NB15 data was released in the year 2015 and is comprised of 25,40,044 realistic normal and attack network activities with a total of 49 features </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latin typeface="Roboto"/>
              <a:ea typeface="Roboto"/>
              <a:cs typeface="Roboto"/>
              <a:sym typeface="Roboto"/>
            </a:endParaRPr>
          </a:p>
        </p:txBody>
      </p:sp>
      <p:sp>
        <p:nvSpPr>
          <p:cNvPr id="152" name="Google Shape;15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fbba766c2_2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solidFill>
                  <a:srgbClr val="374151"/>
                </a:solidFill>
                <a:latin typeface="Roboto"/>
                <a:ea typeface="Roboto"/>
                <a:cs typeface="Roboto"/>
                <a:sym typeface="Roboto"/>
              </a:rPr>
              <a:t>The KDD Cup 1999 dataset, released as part of the Knowledge Discovery and Data Mining (KDD) Cup in 1999, is a widely used benchmark dataset for intrusion detection containing a total of 41 features.</a:t>
            </a:r>
            <a:endParaRPr/>
          </a:p>
        </p:txBody>
      </p:sp>
      <p:sp>
        <p:nvSpPr>
          <p:cNvPr id="163" name="Google Shape;163;g29fbba766c2_2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174" name="Google Shape;1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fbba766c2_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a part of the preprocessing in order to map the input features to same scale we use different 6 diff data transformation algorithms,we then measure nearest shrunken centroid, a classification method used for feature selection and classification for attack classes and normal class and calculate the distance between the class centroids using mahalanobis distance before and after applying scalers.NSC improves the performance by reducing the impact of less discriminative features</a:t>
            </a:r>
            <a:endParaRPr/>
          </a:p>
          <a:p>
            <a:pPr indent="0" lvl="0" marL="0" rtl="0" algn="l">
              <a:lnSpc>
                <a:spcPct val="100000"/>
              </a:lnSpc>
              <a:spcBef>
                <a:spcPts val="0"/>
              </a:spcBef>
              <a:spcAft>
                <a:spcPts val="0"/>
              </a:spcAft>
              <a:buSzPts val="1100"/>
              <a:buNone/>
            </a:pPr>
            <a:r>
              <a:rPr lang="en-US">
                <a:solidFill>
                  <a:srgbClr val="374151"/>
                </a:solidFill>
                <a:latin typeface="Roboto"/>
                <a:ea typeface="Roboto"/>
                <a:cs typeface="Roboto"/>
                <a:sym typeface="Roboto"/>
              </a:rPr>
              <a:t>Despite advancements, some class overlap persists, highlighting the need for additional strategies.</a:t>
            </a:r>
            <a:endParaRPr sz="1000"/>
          </a:p>
        </p:txBody>
      </p:sp>
      <p:sp>
        <p:nvSpPr>
          <p:cNvPr id="183" name="Google Shape;183;g29fbba766c2_2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 name="Google Shape;13;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 name="Google Shape;14;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3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1" name="Google Shape;71;p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35"/>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7" name="Google Shape;77;p3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 name="Google Shape;79;p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 name="Google Shape;17;p2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 name="Google Shape;18;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 name="Google Shape;19;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 name="Google Shape;20;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 name="Google Shape;23;p2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4" name="Google Shape;24;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 name="Google Shape;25;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 name="Google Shape;26;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 name="Google Shape;29;p28"/>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 name="Google Shape;32;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5" name="Google Shape;35;p2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 name="Google Shape;36;p2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 name="Google Shape;37;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 name="Google Shape;39;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 name="Google Shape;42;p3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3" name="Google Shape;43;p3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4" name="Google Shape;44;p3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5" name="Google Shape;45;p3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 name="Google Shape;46;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 name="Google Shape;47;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 name="Google Shape;48;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p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3" name="Google Shape;53;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32"/>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57" name="Google Shape;57;p32"/>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58" name="Google Shape;58;p3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3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p33"/>
          <p:cNvSpPr/>
          <p:nvPr>
            <p:ph idx="2" type="pic"/>
          </p:nvPr>
        </p:nvSpPr>
        <p:spPr>
          <a:xfrm>
            <a:off x="5183188" y="987425"/>
            <a:ext cx="6172200" cy="4873500"/>
          </a:xfrm>
          <a:prstGeom prst="rect">
            <a:avLst/>
          </a:prstGeom>
          <a:noFill/>
          <a:ln>
            <a:noFill/>
          </a:ln>
        </p:spPr>
      </p:sp>
      <p:sp>
        <p:nvSpPr>
          <p:cNvPr id="64" name="Google Shape;64;p33"/>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5" name="Google Shape;65;p3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3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7" name="Google Shape;67;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5.jp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hyperlink" Target="http://127.0.0.1:8050/" TargetMode="External"/><Relationship Id="rId5" Type="http://schemas.openxmlformats.org/officeDocument/2006/relationships/hyperlink" Target="http://127.0.0.1:8050/" TargetMode="External"/><Relationship Id="rId6"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17756"/>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85" name="Google Shape;85;p1"/>
          <p:cNvSpPr/>
          <p:nvPr/>
        </p:nvSpPr>
        <p:spPr>
          <a:xfrm>
            <a:off x="1" y="3429000"/>
            <a:ext cx="12192417" cy="3485560"/>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 name="Google Shape;86;p1"/>
          <p:cNvSpPr txBox="1"/>
          <p:nvPr/>
        </p:nvSpPr>
        <p:spPr>
          <a:xfrm>
            <a:off x="1502969" y="1299163"/>
            <a:ext cx="8947522" cy="140053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000"/>
              <a:buFont typeface="Century Gothic"/>
              <a:buNone/>
            </a:pPr>
            <a:r>
              <a:rPr b="0" i="0" lang="en-US" sz="4400" u="none" cap="none" strike="noStrike">
                <a:solidFill>
                  <a:schemeClr val="lt1"/>
                </a:solidFill>
                <a:latin typeface="Impact"/>
                <a:ea typeface="Impact"/>
                <a:cs typeface="Impact"/>
                <a:sym typeface="Impact"/>
              </a:rPr>
              <a:t>Visual Analysis Of Network Security Datasets</a:t>
            </a:r>
            <a:endParaRPr b="0" i="0" sz="4400" u="none" cap="none" strike="noStrike">
              <a:solidFill>
                <a:schemeClr val="lt1"/>
              </a:solidFill>
              <a:latin typeface="Impact"/>
              <a:ea typeface="Impact"/>
              <a:cs typeface="Impact"/>
              <a:sym typeface="Impact"/>
            </a:endParaRPr>
          </a:p>
        </p:txBody>
      </p:sp>
      <p:sp>
        <p:nvSpPr>
          <p:cNvPr id="87" name="Google Shape;87;p1"/>
          <p:cNvSpPr txBox="1"/>
          <p:nvPr/>
        </p:nvSpPr>
        <p:spPr>
          <a:xfrm>
            <a:off x="7221250" y="5239000"/>
            <a:ext cx="41061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71616"/>
                </a:solidFill>
                <a:latin typeface="Arial Narrow"/>
                <a:ea typeface="Arial Narrow"/>
                <a:cs typeface="Arial Narrow"/>
                <a:sym typeface="Arial Narrow"/>
              </a:rPr>
              <a:t>Sai Sreeja Singireddy (2201637)</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71616"/>
                </a:solidFill>
                <a:latin typeface="Arial Narrow"/>
                <a:ea typeface="Arial Narrow"/>
                <a:cs typeface="Arial Narrow"/>
                <a:sym typeface="Arial Narrow"/>
              </a:rPr>
              <a:t>Sai Sri Charishma Vaddi (2157099)</a:t>
            </a:r>
            <a:endParaRPr b="0" i="0" sz="2400" u="none" cap="none" strike="noStrike">
              <a:solidFill>
                <a:srgbClr val="171616"/>
              </a:solidFill>
              <a:latin typeface="Calibri"/>
              <a:ea typeface="Calibri"/>
              <a:cs typeface="Calibri"/>
              <a:sym typeface="Calibri"/>
            </a:endParaRPr>
          </a:p>
        </p:txBody>
      </p:sp>
      <p:sp>
        <p:nvSpPr>
          <p:cNvPr id="88" name="Google Shape;88;p1"/>
          <p:cNvSpPr txBox="1"/>
          <p:nvPr/>
        </p:nvSpPr>
        <p:spPr>
          <a:xfrm>
            <a:off x="7221250" y="4173950"/>
            <a:ext cx="9180600" cy="140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Century Gothic"/>
              <a:buNone/>
            </a:pPr>
            <a:r>
              <a:rPr b="0" i="0" lang="en-US" sz="4400" u="none" cap="none" strike="noStrike">
                <a:solidFill>
                  <a:srgbClr val="171616"/>
                </a:solidFill>
                <a:latin typeface="Impact"/>
                <a:ea typeface="Impact"/>
                <a:cs typeface="Impact"/>
                <a:sym typeface="Impact"/>
              </a:rPr>
              <a:t>Team Members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9fbba766c2_2_9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00" name="Google Shape;200;g29fbba766c2_2_96"/>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01" name="Google Shape;201;g29fbba766c2_2_96"/>
          <p:cNvSpPr/>
          <p:nvPr/>
        </p:nvSpPr>
        <p:spPr>
          <a:xfrm>
            <a:off x="-200" y="1460226"/>
            <a:ext cx="12192417" cy="5401689"/>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g29fbba766c2_2_96"/>
          <p:cNvSpPr txBox="1"/>
          <p:nvPr/>
        </p:nvSpPr>
        <p:spPr>
          <a:xfrm>
            <a:off x="569076" y="8172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Mahalanobis Distance </a:t>
            </a:r>
            <a:endParaRPr b="0" i="0" sz="1400" u="none" cap="none" strike="noStrike">
              <a:solidFill>
                <a:srgbClr val="000000"/>
              </a:solidFill>
              <a:latin typeface="Arial"/>
              <a:ea typeface="Arial"/>
              <a:cs typeface="Arial"/>
              <a:sym typeface="Arial"/>
            </a:endParaRPr>
          </a:p>
        </p:txBody>
      </p:sp>
      <p:sp>
        <p:nvSpPr>
          <p:cNvPr id="203" name="Google Shape;203;g29fbba766c2_2_96"/>
          <p:cNvSpPr txBox="1"/>
          <p:nvPr/>
        </p:nvSpPr>
        <p:spPr>
          <a:xfrm>
            <a:off x="631500" y="4844450"/>
            <a:ext cx="5102400" cy="17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p:txBody>
      </p:sp>
      <p:sp>
        <p:nvSpPr>
          <p:cNvPr id="204" name="Google Shape;204;g29fbba766c2_2_96"/>
          <p:cNvSpPr txBox="1"/>
          <p:nvPr/>
        </p:nvSpPr>
        <p:spPr>
          <a:xfrm>
            <a:off x="6735875" y="4860100"/>
            <a:ext cx="5166900" cy="167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05" name="Google Shape;205;g29fbba766c2_2_96"/>
          <p:cNvSpPr txBox="1"/>
          <p:nvPr/>
        </p:nvSpPr>
        <p:spPr>
          <a:xfrm>
            <a:off x="506250" y="1719850"/>
            <a:ext cx="11179500" cy="9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After Implementing 2 Data Transformation Algorithms UNSW-NB15 Dataset</a:t>
            </a:r>
            <a:endParaRPr b="0" i="0" sz="2600" u="none" cap="none" strike="noStrike">
              <a:solidFill>
                <a:schemeClr val="dk1"/>
              </a:solidFill>
              <a:latin typeface="Calibri"/>
              <a:ea typeface="Calibri"/>
              <a:cs typeface="Calibri"/>
              <a:sym typeface="Calibri"/>
            </a:endParaRPr>
          </a:p>
        </p:txBody>
      </p:sp>
      <p:pic>
        <p:nvPicPr>
          <p:cNvPr id="206" name="Google Shape;206;g29fbba766c2_2_96"/>
          <p:cNvPicPr preferRelativeResize="0"/>
          <p:nvPr/>
        </p:nvPicPr>
        <p:blipFill rotWithShape="1">
          <a:blip r:embed="rId4">
            <a:alphaModFix/>
          </a:blip>
          <a:srcRect b="0" l="0" r="0" t="0"/>
          <a:stretch/>
        </p:blipFill>
        <p:spPr>
          <a:xfrm>
            <a:off x="879150" y="2774312"/>
            <a:ext cx="9667673" cy="3823938"/>
          </a:xfrm>
          <a:prstGeom prst="rect">
            <a:avLst/>
          </a:prstGeom>
          <a:noFill/>
          <a:ln cap="flat" cmpd="sng" w="9525">
            <a:solidFill>
              <a:srgbClr val="C2C2C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9fbba766c2_2_109"/>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12" name="Google Shape;212;g29fbba766c2_2_109"/>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13" name="Google Shape;213;g29fbba766c2_2_109"/>
          <p:cNvSpPr/>
          <p:nvPr/>
        </p:nvSpPr>
        <p:spPr>
          <a:xfrm>
            <a:off x="-200" y="1460226"/>
            <a:ext cx="12192417" cy="5401689"/>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4" name="Google Shape;214;g29fbba766c2_2_109"/>
          <p:cNvSpPr txBox="1"/>
          <p:nvPr/>
        </p:nvSpPr>
        <p:spPr>
          <a:xfrm>
            <a:off x="569076" y="8172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Mahalanobis Distance</a:t>
            </a:r>
            <a:endParaRPr b="0" i="0" sz="1400" u="none" cap="none" strike="noStrike">
              <a:solidFill>
                <a:srgbClr val="000000"/>
              </a:solidFill>
              <a:latin typeface="Arial"/>
              <a:ea typeface="Arial"/>
              <a:cs typeface="Arial"/>
              <a:sym typeface="Arial"/>
            </a:endParaRPr>
          </a:p>
        </p:txBody>
      </p:sp>
      <p:sp>
        <p:nvSpPr>
          <p:cNvPr id="215" name="Google Shape;215;g29fbba766c2_2_109"/>
          <p:cNvSpPr txBox="1"/>
          <p:nvPr/>
        </p:nvSpPr>
        <p:spPr>
          <a:xfrm>
            <a:off x="1036525" y="2690513"/>
            <a:ext cx="9927000" cy="32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216" name="Google Shape;216;g29fbba766c2_2_109"/>
          <p:cNvSpPr txBox="1"/>
          <p:nvPr/>
        </p:nvSpPr>
        <p:spPr>
          <a:xfrm>
            <a:off x="569075" y="2057400"/>
            <a:ext cx="11226600" cy="98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After Implementing 2 Data Transformation Algorithms</a:t>
            </a:r>
            <a:r>
              <a:rPr b="0" i="0" lang="en-US" sz="2800" u="none" cap="none" strike="noStrike">
                <a:solidFill>
                  <a:schemeClr val="dk1"/>
                </a:solidFill>
                <a:latin typeface="Calibri"/>
                <a:ea typeface="Calibri"/>
                <a:cs typeface="Calibri"/>
                <a:sym typeface="Calibri"/>
              </a:rPr>
              <a:t> KDD 1999 Cup Dataset</a:t>
            </a:r>
            <a:endParaRPr b="0" i="0" sz="2800" u="none" cap="none" strike="noStrike">
              <a:solidFill>
                <a:schemeClr val="dk1"/>
              </a:solidFill>
              <a:latin typeface="Calibri"/>
              <a:ea typeface="Calibri"/>
              <a:cs typeface="Calibri"/>
              <a:sym typeface="Calibri"/>
            </a:endParaRPr>
          </a:p>
        </p:txBody>
      </p:sp>
      <p:pic>
        <p:nvPicPr>
          <p:cNvPr id="217" name="Google Shape;217;g29fbba766c2_2_109"/>
          <p:cNvPicPr preferRelativeResize="0"/>
          <p:nvPr/>
        </p:nvPicPr>
        <p:blipFill rotWithShape="1">
          <a:blip r:embed="rId4">
            <a:alphaModFix/>
          </a:blip>
          <a:srcRect b="0" l="0" r="0" t="0"/>
          <a:stretch/>
        </p:blipFill>
        <p:spPr>
          <a:xfrm>
            <a:off x="1132513" y="2690516"/>
            <a:ext cx="9927002" cy="3975110"/>
          </a:xfrm>
          <a:prstGeom prst="rect">
            <a:avLst/>
          </a:prstGeom>
          <a:noFill/>
          <a:ln cap="flat" cmpd="sng" w="9525">
            <a:solidFill>
              <a:srgbClr val="C2C2C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9fbba766c2_2_80"/>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23" name="Google Shape;223;g29fbba766c2_2_80"/>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24" name="Google Shape;224;g29fbba766c2_2_80"/>
          <p:cNvSpPr/>
          <p:nvPr/>
        </p:nvSpPr>
        <p:spPr>
          <a:xfrm>
            <a:off x="-212" y="1277950"/>
            <a:ext cx="12192417" cy="5580047"/>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5" name="Google Shape;225;g29fbba766c2_2_80"/>
          <p:cNvSpPr txBox="1"/>
          <p:nvPr/>
        </p:nvSpPr>
        <p:spPr>
          <a:xfrm>
            <a:off x="569076" y="620900"/>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PCA</a:t>
            </a:r>
            <a:endParaRPr b="0" i="0" sz="1400" u="none" cap="none" strike="noStrike">
              <a:solidFill>
                <a:srgbClr val="000000"/>
              </a:solidFill>
              <a:latin typeface="Arial"/>
              <a:ea typeface="Arial"/>
              <a:cs typeface="Arial"/>
              <a:sym typeface="Arial"/>
            </a:endParaRPr>
          </a:p>
        </p:txBody>
      </p:sp>
      <p:sp>
        <p:nvSpPr>
          <p:cNvPr id="226" name="Google Shape;226;g29fbba766c2_2_80"/>
          <p:cNvSpPr txBox="1"/>
          <p:nvPr/>
        </p:nvSpPr>
        <p:spPr>
          <a:xfrm>
            <a:off x="569075" y="2179600"/>
            <a:ext cx="10455300" cy="4086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Narrow"/>
                <a:ea typeface="Arial Narrow"/>
                <a:cs typeface="Arial Narrow"/>
                <a:sym typeface="Arial Narrow"/>
              </a:rPr>
              <a:t>PCA (Principal Component Analysis) is used to reduce the dimensionality of high-dimensional cybersecurity datasets.</a:t>
            </a:r>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Narrow"/>
                <a:ea typeface="Arial Narrow"/>
                <a:cs typeface="Arial Narrow"/>
                <a:sym typeface="Arial Narrow"/>
              </a:rPr>
              <a:t>The primary goal is to reduce complexity while preserving essential variance.</a:t>
            </a:r>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Narrow"/>
                <a:ea typeface="Arial Narrow"/>
                <a:cs typeface="Arial Narrow"/>
                <a:sym typeface="Arial Narrow"/>
              </a:rPr>
              <a:t>This simplification process is critical for transforming complex data into a more interpretable format.</a:t>
            </a:r>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Narrow"/>
                <a:ea typeface="Arial Narrow"/>
                <a:cs typeface="Arial Narrow"/>
                <a:sym typeface="Arial Narrow"/>
              </a:rPr>
              <a:t>Importantly, it maintains the integrity of the original information content within the data.</a:t>
            </a:r>
            <a:endParaRPr b="0" i="0" sz="2400" u="none" cap="none" strike="noStrike">
              <a:solidFill>
                <a:schemeClr val="dk1"/>
              </a:solidFill>
              <a:latin typeface="Arial Narrow"/>
              <a:ea typeface="Arial Narrow"/>
              <a:cs typeface="Arial Narrow"/>
              <a:sym typeface="Arial Narrow"/>
            </a:endParaRPr>
          </a:p>
        </p:txBody>
      </p:sp>
      <p:sp>
        <p:nvSpPr>
          <p:cNvPr id="227" name="Google Shape;227;g29fbba766c2_2_80"/>
          <p:cNvSpPr txBox="1"/>
          <p:nvPr/>
        </p:nvSpPr>
        <p:spPr>
          <a:xfrm>
            <a:off x="569075" y="1932150"/>
            <a:ext cx="4446600" cy="59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9fbba766c2_2_27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33" name="Google Shape;233;g29fbba766c2_2_273"/>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34" name="Google Shape;234;g29fbba766c2_2_273"/>
          <p:cNvSpPr/>
          <p:nvPr/>
        </p:nvSpPr>
        <p:spPr>
          <a:xfrm>
            <a:off x="-212" y="1277950"/>
            <a:ext cx="12192417" cy="5580047"/>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g29fbba766c2_2_273"/>
          <p:cNvSpPr txBox="1"/>
          <p:nvPr/>
        </p:nvSpPr>
        <p:spPr>
          <a:xfrm>
            <a:off x="569076" y="554950"/>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PCA</a:t>
            </a:r>
            <a:endParaRPr b="0" i="0" sz="1400" u="none" cap="none" strike="noStrike">
              <a:solidFill>
                <a:srgbClr val="000000"/>
              </a:solidFill>
              <a:latin typeface="Arial"/>
              <a:ea typeface="Arial"/>
              <a:cs typeface="Arial"/>
              <a:sym typeface="Arial"/>
            </a:endParaRPr>
          </a:p>
        </p:txBody>
      </p:sp>
      <p:sp>
        <p:nvSpPr>
          <p:cNvPr id="236" name="Google Shape;236;g29fbba766c2_2_273"/>
          <p:cNvSpPr txBox="1"/>
          <p:nvPr/>
        </p:nvSpPr>
        <p:spPr>
          <a:xfrm>
            <a:off x="528725" y="2527050"/>
            <a:ext cx="10148100" cy="4086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237" name="Google Shape;237;g29fbba766c2_2_273"/>
          <p:cNvSpPr txBox="1"/>
          <p:nvPr/>
        </p:nvSpPr>
        <p:spPr>
          <a:xfrm>
            <a:off x="569075" y="1932150"/>
            <a:ext cx="4446600" cy="59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PCA for Individual Classes</a:t>
            </a:r>
            <a:endParaRPr b="1" i="0" sz="2800" u="none" cap="none" strike="noStrike">
              <a:solidFill>
                <a:schemeClr val="dk1"/>
              </a:solidFill>
              <a:latin typeface="Calibri"/>
              <a:ea typeface="Calibri"/>
              <a:cs typeface="Calibri"/>
              <a:sym typeface="Calibri"/>
            </a:endParaRPr>
          </a:p>
        </p:txBody>
      </p:sp>
      <p:pic>
        <p:nvPicPr>
          <p:cNvPr id="238" name="Google Shape;238;g29fbba766c2_2_273"/>
          <p:cNvPicPr preferRelativeResize="0"/>
          <p:nvPr/>
        </p:nvPicPr>
        <p:blipFill rotWithShape="1">
          <a:blip r:embed="rId4">
            <a:alphaModFix/>
          </a:blip>
          <a:srcRect b="0" l="0" r="0" t="0"/>
          <a:stretch/>
        </p:blipFill>
        <p:spPr>
          <a:xfrm>
            <a:off x="700825" y="2540075"/>
            <a:ext cx="5063761" cy="3114675"/>
          </a:xfrm>
          <a:prstGeom prst="rect">
            <a:avLst/>
          </a:prstGeom>
          <a:noFill/>
          <a:ln cap="flat" cmpd="sng" w="9525">
            <a:solidFill>
              <a:srgbClr val="C2C2C2"/>
            </a:solidFill>
            <a:prstDash val="solid"/>
            <a:round/>
            <a:headEnd len="sm" w="sm" type="none"/>
            <a:tailEnd len="sm" w="sm" type="none"/>
          </a:ln>
        </p:spPr>
      </p:pic>
      <p:pic>
        <p:nvPicPr>
          <p:cNvPr id="239" name="Google Shape;239;g29fbba766c2_2_273"/>
          <p:cNvPicPr preferRelativeResize="0"/>
          <p:nvPr/>
        </p:nvPicPr>
        <p:blipFill rotWithShape="1">
          <a:blip r:embed="rId5">
            <a:alphaModFix/>
          </a:blip>
          <a:srcRect b="0" l="0" r="0" t="0"/>
          <a:stretch/>
        </p:blipFill>
        <p:spPr>
          <a:xfrm>
            <a:off x="6095999" y="2510650"/>
            <a:ext cx="4804775" cy="3114675"/>
          </a:xfrm>
          <a:prstGeom prst="rect">
            <a:avLst/>
          </a:prstGeom>
          <a:noFill/>
          <a:ln cap="flat" cmpd="sng" w="9525">
            <a:solidFill>
              <a:srgbClr val="C2C2C2"/>
            </a:solidFill>
            <a:prstDash val="solid"/>
            <a:round/>
            <a:headEnd len="sm" w="sm" type="none"/>
            <a:tailEnd len="sm" w="sm" type="none"/>
          </a:ln>
        </p:spPr>
      </p:pic>
      <p:sp>
        <p:nvSpPr>
          <p:cNvPr id="240" name="Google Shape;240;g29fbba766c2_2_273"/>
          <p:cNvSpPr txBox="1"/>
          <p:nvPr/>
        </p:nvSpPr>
        <p:spPr>
          <a:xfrm>
            <a:off x="770325" y="5799550"/>
            <a:ext cx="5063700" cy="594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Visualization of the Worms class(UNSW-NB15)instances using PCA.Through clusters we can infer that there is a lot of imbalance and variance among classes </a:t>
            </a:r>
            <a:endParaRPr b="0" i="0" sz="1700" u="none" cap="none" strike="noStrike">
              <a:solidFill>
                <a:schemeClr val="dk1"/>
              </a:solidFill>
              <a:latin typeface="Calibri"/>
              <a:ea typeface="Calibri"/>
              <a:cs typeface="Calibri"/>
              <a:sym typeface="Calibri"/>
            </a:endParaRPr>
          </a:p>
        </p:txBody>
      </p:sp>
      <p:sp>
        <p:nvSpPr>
          <p:cNvPr id="241" name="Google Shape;241;g29fbba766c2_2_273"/>
          <p:cNvSpPr txBox="1"/>
          <p:nvPr/>
        </p:nvSpPr>
        <p:spPr>
          <a:xfrm>
            <a:off x="6096000" y="5735500"/>
            <a:ext cx="4804800" cy="940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US" sz="1700" u="none" cap="none" strike="noStrike">
                <a:solidFill>
                  <a:schemeClr val="dk1"/>
                </a:solidFill>
                <a:latin typeface="Calibri"/>
                <a:ea typeface="Calibri"/>
                <a:cs typeface="Calibri"/>
                <a:sym typeface="Calibri"/>
              </a:rPr>
              <a:t>Visualization of the normal class(KDD Cup) instances using PCA.Through clusters we can infer that there is a lot of imbalance and variance among classes </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9fbba766c2_2_28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47" name="Google Shape;247;g29fbba766c2_2_287"/>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48" name="Google Shape;248;g29fbba766c2_2_287"/>
          <p:cNvSpPr/>
          <p:nvPr/>
        </p:nvSpPr>
        <p:spPr>
          <a:xfrm>
            <a:off x="-212" y="1286576"/>
            <a:ext cx="12192417" cy="5580047"/>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g29fbba766c2_2_287"/>
          <p:cNvSpPr txBox="1"/>
          <p:nvPr/>
        </p:nvSpPr>
        <p:spPr>
          <a:xfrm>
            <a:off x="569076" y="5277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PCA </a:t>
            </a:r>
            <a:endParaRPr b="0" i="0" sz="1400" u="none" cap="none" strike="noStrike">
              <a:solidFill>
                <a:srgbClr val="000000"/>
              </a:solidFill>
              <a:latin typeface="Arial"/>
              <a:ea typeface="Arial"/>
              <a:cs typeface="Arial"/>
              <a:sym typeface="Arial"/>
            </a:endParaRPr>
          </a:p>
        </p:txBody>
      </p:sp>
      <p:sp>
        <p:nvSpPr>
          <p:cNvPr id="250" name="Google Shape;250;g29fbba766c2_2_287"/>
          <p:cNvSpPr txBox="1"/>
          <p:nvPr/>
        </p:nvSpPr>
        <p:spPr>
          <a:xfrm>
            <a:off x="283507" y="2310477"/>
            <a:ext cx="10638537" cy="4086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251" name="Google Shape;251;g29fbba766c2_2_287"/>
          <p:cNvSpPr txBox="1"/>
          <p:nvPr/>
        </p:nvSpPr>
        <p:spPr>
          <a:xfrm>
            <a:off x="569074" y="1932150"/>
            <a:ext cx="10282955" cy="97495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2800" u="none" cap="none" strike="noStrike">
                <a:solidFill>
                  <a:schemeClr val="dk1"/>
                </a:solidFill>
                <a:latin typeface="Calibri"/>
                <a:ea typeface="Calibri"/>
                <a:cs typeface="Calibri"/>
                <a:sym typeface="Calibri"/>
              </a:rPr>
              <a:t>PCA for a pair of classes </a:t>
            </a:r>
            <a:endParaRPr/>
          </a:p>
          <a:p>
            <a:pPr indent="0" lvl="0" marL="0" marR="0" rtl="0" algn="l">
              <a:lnSpc>
                <a:spcPct val="100000"/>
              </a:lnSpc>
              <a:spcBef>
                <a:spcPts val="0"/>
              </a:spcBef>
              <a:spcAft>
                <a:spcPts val="0"/>
              </a:spcAft>
              <a:buNone/>
            </a:pPr>
            <a:r>
              <a:rPr b="0" i="0" lang="en-US" sz="2000" u="none" cap="none" strike="noStrike">
                <a:solidFill>
                  <a:srgbClr val="374151"/>
                </a:solidFill>
                <a:latin typeface="Arial Narrow"/>
                <a:ea typeface="Arial Narrow"/>
                <a:cs typeface="Arial Narrow"/>
                <a:sym typeface="Arial Narrow"/>
              </a:rPr>
              <a:t>In the above image, a 3-dimensional scatter plot reveals a significant "overlap problem" between the two classes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Calibri"/>
              <a:ea typeface="Calibri"/>
              <a:cs typeface="Calibri"/>
              <a:sym typeface="Calibri"/>
            </a:endParaRPr>
          </a:p>
        </p:txBody>
      </p:sp>
      <p:pic>
        <p:nvPicPr>
          <p:cNvPr descr="A screenshot of a computer game&#10;&#10;Description automatically generated" id="252" name="Google Shape;252;g29fbba766c2_2_287"/>
          <p:cNvPicPr preferRelativeResize="0"/>
          <p:nvPr/>
        </p:nvPicPr>
        <p:blipFill rotWithShape="1">
          <a:blip r:embed="rId4">
            <a:alphaModFix/>
          </a:blip>
          <a:srcRect b="0" l="0" r="0" t="0"/>
          <a:stretch/>
        </p:blipFill>
        <p:spPr>
          <a:xfrm>
            <a:off x="767750" y="3231112"/>
            <a:ext cx="10946921" cy="3241968"/>
          </a:xfrm>
          <a:prstGeom prst="rect">
            <a:avLst/>
          </a:prstGeom>
          <a:noFill/>
          <a:ln cap="flat" cmpd="sng" w="9525">
            <a:solidFill>
              <a:srgbClr val="C2C2C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9fbba766c2_2_19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58" name="Google Shape;258;g29fbba766c2_2_196"/>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59" name="Google Shape;259;g29fbba766c2_2_196"/>
          <p:cNvSpPr/>
          <p:nvPr/>
        </p:nvSpPr>
        <p:spPr>
          <a:xfrm>
            <a:off x="0" y="1164925"/>
            <a:ext cx="12192417" cy="570744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g29fbba766c2_2_196"/>
          <p:cNvSpPr txBox="1"/>
          <p:nvPr/>
        </p:nvSpPr>
        <p:spPr>
          <a:xfrm>
            <a:off x="569076" y="8172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9fbba766c2_2_196"/>
          <p:cNvSpPr txBox="1"/>
          <p:nvPr/>
        </p:nvSpPr>
        <p:spPr>
          <a:xfrm>
            <a:off x="488500" y="3122100"/>
            <a:ext cx="10148100" cy="4086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262" name="Google Shape;262;g29fbba766c2_2_196"/>
          <p:cNvSpPr txBox="1"/>
          <p:nvPr/>
        </p:nvSpPr>
        <p:spPr>
          <a:xfrm>
            <a:off x="819450" y="5580350"/>
            <a:ext cx="10553100" cy="939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US" sz="1800" u="none" cap="none" strike="noStrike">
                <a:solidFill>
                  <a:srgbClr val="374151"/>
                </a:solidFill>
                <a:latin typeface="Arial Narrow"/>
                <a:ea typeface="Arial Narrow"/>
                <a:cs typeface="Arial Narrow"/>
                <a:sym typeface="Arial Narrow"/>
              </a:rPr>
              <a:t>In the above image, a 3-dimensional scatter plot reveals a significant "overlap problem" in the dataset. Many attack class records closely mimic the behavior of Normal records, resulting in overlapping regions highlighted by dotted circles. This issue poses a challenge for intrusion detection systems, emphasizing the importance of addressing the overlap problem during training to achieve satisfactory outcomes.</a:t>
            </a:r>
            <a:endParaRPr b="0" i="0" sz="1800" u="none" cap="none" strike="noStrike">
              <a:solidFill>
                <a:srgbClr val="37415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63" name="Google Shape;263;g29fbba766c2_2_196"/>
          <p:cNvSpPr txBox="1"/>
          <p:nvPr/>
        </p:nvSpPr>
        <p:spPr>
          <a:xfrm rot="336">
            <a:off x="725520" y="1727700"/>
            <a:ext cx="9211800" cy="9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2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Narrow"/>
                <a:ea typeface="Arial Narrow"/>
                <a:cs typeface="Arial Narrow"/>
                <a:sym typeface="Arial Narrow"/>
              </a:rPr>
              <a:t>Visualization of the entire dataset using PCA for class overlap</a:t>
            </a:r>
            <a:endParaRPr b="1" i="0" sz="1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64" name="Google Shape;264;g29fbba766c2_2_196"/>
          <p:cNvSpPr txBox="1"/>
          <p:nvPr/>
        </p:nvSpPr>
        <p:spPr>
          <a:xfrm>
            <a:off x="519825" y="366375"/>
            <a:ext cx="8439300" cy="67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4200" u="none" cap="none" strike="noStrike">
                <a:solidFill>
                  <a:schemeClr val="lt1"/>
                </a:solidFill>
                <a:latin typeface="Impact"/>
                <a:ea typeface="Impact"/>
                <a:cs typeface="Impact"/>
                <a:sym typeface="Impact"/>
              </a:rPr>
              <a:t>Visualization - PCA</a:t>
            </a:r>
            <a:endParaRPr b="0" i="0" sz="2800" u="none" cap="none" strike="noStrike">
              <a:solidFill>
                <a:schemeClr val="dk1"/>
              </a:solidFill>
              <a:latin typeface="Calibri"/>
              <a:ea typeface="Calibri"/>
              <a:cs typeface="Calibri"/>
              <a:sym typeface="Calibri"/>
            </a:endParaRPr>
          </a:p>
        </p:txBody>
      </p:sp>
      <p:pic>
        <p:nvPicPr>
          <p:cNvPr id="265" name="Google Shape;265;g29fbba766c2_2_196"/>
          <p:cNvPicPr preferRelativeResize="0"/>
          <p:nvPr/>
        </p:nvPicPr>
        <p:blipFill rotWithShape="1">
          <a:blip r:embed="rId4">
            <a:alphaModFix/>
          </a:blip>
          <a:srcRect b="0" l="0" r="0" t="0"/>
          <a:stretch/>
        </p:blipFill>
        <p:spPr>
          <a:xfrm>
            <a:off x="6077376" y="2854450"/>
            <a:ext cx="5295174" cy="2578725"/>
          </a:xfrm>
          <a:prstGeom prst="rect">
            <a:avLst/>
          </a:prstGeom>
          <a:noFill/>
          <a:ln cap="flat" cmpd="sng" w="9525">
            <a:solidFill>
              <a:srgbClr val="C2C2C2"/>
            </a:solidFill>
            <a:prstDash val="solid"/>
            <a:round/>
            <a:headEnd len="sm" w="sm" type="none"/>
            <a:tailEnd len="sm" w="sm" type="none"/>
          </a:ln>
        </p:spPr>
      </p:pic>
      <p:pic>
        <p:nvPicPr>
          <p:cNvPr descr="A white and blue triangle with black text&#10;&#10;Description automatically generated with medium confidence" id="266" name="Google Shape;266;g29fbba766c2_2_196"/>
          <p:cNvPicPr preferRelativeResize="0"/>
          <p:nvPr/>
        </p:nvPicPr>
        <p:blipFill rotWithShape="1">
          <a:blip r:embed="rId5">
            <a:alphaModFix/>
          </a:blip>
          <a:srcRect b="0" l="0" r="0" t="0"/>
          <a:stretch/>
        </p:blipFill>
        <p:spPr>
          <a:xfrm>
            <a:off x="651800" y="2890450"/>
            <a:ext cx="5020852" cy="2578725"/>
          </a:xfrm>
          <a:prstGeom prst="rect">
            <a:avLst/>
          </a:prstGeom>
          <a:noFill/>
          <a:ln cap="flat" cmpd="sng" w="9525">
            <a:solidFill>
              <a:srgbClr val="C2C2C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9fbba766c2_2_15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72" name="Google Shape;272;g29fbba766c2_2_158"/>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73" name="Google Shape;273;g29fbba766c2_2_158"/>
          <p:cNvSpPr/>
          <p:nvPr/>
        </p:nvSpPr>
        <p:spPr>
          <a:xfrm>
            <a:off x="0" y="1460225"/>
            <a:ext cx="12192417" cy="5401689"/>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g29fbba766c2_2_158"/>
          <p:cNvSpPr txBox="1"/>
          <p:nvPr/>
        </p:nvSpPr>
        <p:spPr>
          <a:xfrm>
            <a:off x="493551" y="484950"/>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t-SNE</a:t>
            </a:r>
            <a:endParaRPr b="0" i="0" sz="1400" u="none" cap="none" strike="noStrike">
              <a:solidFill>
                <a:srgbClr val="000000"/>
              </a:solidFill>
              <a:latin typeface="Arial"/>
              <a:ea typeface="Arial"/>
              <a:cs typeface="Arial"/>
              <a:sym typeface="Arial"/>
            </a:endParaRPr>
          </a:p>
        </p:txBody>
      </p:sp>
      <p:sp>
        <p:nvSpPr>
          <p:cNvPr id="275" name="Google Shape;275;g29fbba766c2_2_158"/>
          <p:cNvSpPr txBox="1"/>
          <p:nvPr/>
        </p:nvSpPr>
        <p:spPr>
          <a:xfrm>
            <a:off x="569075" y="1540275"/>
            <a:ext cx="11201400" cy="48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Narrow"/>
              <a:ea typeface="Arial Narrow"/>
              <a:cs typeface="Arial Narrow"/>
              <a:sym typeface="Arial Narrow"/>
            </a:endParaRPr>
          </a:p>
          <a:p>
            <a:pPr indent="-342900" lvl="0" marL="342900" marR="0" rtl="0" algn="just">
              <a:lnSpc>
                <a:spcPct val="100000"/>
              </a:lnSpc>
              <a:spcBef>
                <a:spcPts val="0"/>
              </a:spcBef>
              <a:spcAft>
                <a:spcPts val="0"/>
              </a:spcAft>
              <a:buClr>
                <a:srgbClr val="000000"/>
              </a:buClr>
              <a:buSzPts val="2800"/>
              <a:buFont typeface="Arial"/>
              <a:buChar char="•"/>
            </a:pPr>
            <a:r>
              <a:rPr b="0" i="0" lang="en-US" sz="2800" u="none" cap="none" strike="noStrike">
                <a:solidFill>
                  <a:schemeClr val="dk1"/>
                </a:solidFill>
                <a:latin typeface="Arial Narrow"/>
                <a:ea typeface="Arial Narrow"/>
                <a:cs typeface="Arial Narrow"/>
                <a:sym typeface="Arial Narrow"/>
              </a:rPr>
              <a:t>t-SNE effectively maps high-dimensional data into a lower-dimensional space.</a:t>
            </a:r>
            <a:endParaRPr/>
          </a:p>
          <a:p>
            <a:pPr indent="-342900" lvl="0" marL="342900" marR="0" rtl="0" algn="just">
              <a:lnSpc>
                <a:spcPct val="100000"/>
              </a:lnSpc>
              <a:spcBef>
                <a:spcPts val="0"/>
              </a:spcBef>
              <a:spcAft>
                <a:spcPts val="0"/>
              </a:spcAft>
              <a:buClr>
                <a:srgbClr val="000000"/>
              </a:buClr>
              <a:buSzPts val="2800"/>
              <a:buFont typeface="Arial"/>
              <a:buChar char="•"/>
            </a:pPr>
            <a:r>
              <a:rPr b="0" i="0" lang="en-US" sz="2800" u="none" cap="none" strike="noStrike">
                <a:solidFill>
                  <a:schemeClr val="dk1"/>
                </a:solidFill>
                <a:latin typeface="Arial Narrow"/>
                <a:ea typeface="Arial Narrow"/>
                <a:cs typeface="Arial Narrow"/>
                <a:sym typeface="Arial Narrow"/>
              </a:rPr>
              <a:t>It uncovers clusters and patterns within the data.</a:t>
            </a:r>
            <a:endParaRPr/>
          </a:p>
          <a:p>
            <a:pPr indent="-342900" lvl="0" marL="342900" marR="0" rtl="0" algn="just">
              <a:lnSpc>
                <a:spcPct val="100000"/>
              </a:lnSpc>
              <a:spcBef>
                <a:spcPts val="0"/>
              </a:spcBef>
              <a:spcAft>
                <a:spcPts val="0"/>
              </a:spcAft>
              <a:buClr>
                <a:srgbClr val="000000"/>
              </a:buClr>
              <a:buSzPts val="2800"/>
              <a:buFont typeface="Arial"/>
              <a:buChar char="•"/>
            </a:pPr>
            <a:r>
              <a:rPr b="0" i="0" lang="en-US" sz="2800" u="none" cap="none" strike="noStrike">
                <a:solidFill>
                  <a:schemeClr val="dk1"/>
                </a:solidFill>
                <a:latin typeface="Arial Narrow"/>
                <a:ea typeface="Arial Narrow"/>
                <a:cs typeface="Arial Narrow"/>
                <a:sym typeface="Arial Narrow"/>
              </a:rPr>
              <a:t>This visualization technique is adept at revealing nuanced groupings within the datasets.</a:t>
            </a:r>
            <a:endParaRPr/>
          </a:p>
          <a:p>
            <a:pPr indent="-342900" lvl="0" marL="342900" marR="0" rtl="0" algn="just">
              <a:lnSpc>
                <a:spcPct val="100000"/>
              </a:lnSpc>
              <a:spcBef>
                <a:spcPts val="0"/>
              </a:spcBef>
              <a:spcAft>
                <a:spcPts val="0"/>
              </a:spcAft>
              <a:buClr>
                <a:srgbClr val="000000"/>
              </a:buClr>
              <a:buSzPts val="2800"/>
              <a:buFont typeface="Arial"/>
              <a:buChar char="•"/>
            </a:pPr>
            <a:r>
              <a:rPr b="0" i="0" lang="en-US" sz="2800" u="none" cap="none" strike="noStrike">
                <a:solidFill>
                  <a:schemeClr val="dk1"/>
                </a:solidFill>
                <a:latin typeface="Arial Narrow"/>
                <a:ea typeface="Arial Narrow"/>
                <a:cs typeface="Arial Narrow"/>
                <a:sym typeface="Arial Narrow"/>
              </a:rPr>
              <a:t>It enhances the pattern recognition capabilities of the analysis.</a:t>
            </a:r>
            <a:endParaRPr b="0" i="0" sz="2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t/>
            </a:r>
            <a:endParaRPr b="1" i="0" sz="2800" u="none" cap="none" strike="noStrike">
              <a:solidFill>
                <a:schemeClr val="dk1"/>
              </a:solidFill>
              <a:latin typeface="Arial Narrow"/>
              <a:ea typeface="Arial Narrow"/>
              <a:cs typeface="Arial Narrow"/>
              <a:sym typeface="Arial Narrow"/>
            </a:endParaRPr>
          </a:p>
        </p:txBody>
      </p:sp>
      <p:sp>
        <p:nvSpPr>
          <p:cNvPr id="276" name="Google Shape;276;g29fbba766c2_2_158"/>
          <p:cNvSpPr txBox="1"/>
          <p:nvPr/>
        </p:nvSpPr>
        <p:spPr>
          <a:xfrm>
            <a:off x="693625" y="5971800"/>
            <a:ext cx="10419600" cy="532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a260d101c8_0_220"/>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82" name="Google Shape;282;g2a260d101c8_0_220"/>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83" name="Google Shape;283;g2a260d101c8_0_220"/>
          <p:cNvSpPr/>
          <p:nvPr/>
        </p:nvSpPr>
        <p:spPr>
          <a:xfrm>
            <a:off x="0" y="1305125"/>
            <a:ext cx="12192417" cy="5554567"/>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4" name="Google Shape;284;g2a260d101c8_0_220"/>
          <p:cNvSpPr txBox="1"/>
          <p:nvPr/>
        </p:nvSpPr>
        <p:spPr>
          <a:xfrm>
            <a:off x="569076" y="42452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t-SNE</a:t>
            </a:r>
            <a:endParaRPr b="0" i="0" sz="1400" u="none" cap="none" strike="noStrike">
              <a:solidFill>
                <a:srgbClr val="000000"/>
              </a:solidFill>
              <a:latin typeface="Arial"/>
              <a:ea typeface="Arial"/>
              <a:cs typeface="Arial"/>
              <a:sym typeface="Arial"/>
            </a:endParaRPr>
          </a:p>
        </p:txBody>
      </p:sp>
      <p:sp>
        <p:nvSpPr>
          <p:cNvPr id="285" name="Google Shape;285;g2a260d101c8_0_220"/>
          <p:cNvSpPr txBox="1"/>
          <p:nvPr/>
        </p:nvSpPr>
        <p:spPr>
          <a:xfrm>
            <a:off x="569075" y="1540275"/>
            <a:ext cx="11201400" cy="48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374151"/>
                </a:solidFill>
                <a:latin typeface="Arial Narrow"/>
                <a:ea typeface="Arial Narrow"/>
                <a:cs typeface="Arial Narrow"/>
                <a:sym typeface="Arial Narrow"/>
              </a:rPr>
              <a:t>Key Findings:</a:t>
            </a:r>
            <a:endParaRPr b="0" i="0" sz="1800" u="none" cap="none" strike="noStrike">
              <a:solidFill>
                <a:srgbClr val="374151"/>
              </a:solidFill>
              <a:latin typeface="Arial Narrow"/>
              <a:ea typeface="Arial Narrow"/>
              <a:cs typeface="Arial Narrow"/>
              <a:sym typeface="Arial Narrow"/>
            </a:endParaRPr>
          </a:p>
          <a:p>
            <a:pPr indent="-342900" lvl="0" marL="457200" marR="0" rtl="0" algn="just">
              <a:lnSpc>
                <a:spcPct val="100000"/>
              </a:lnSpc>
              <a:spcBef>
                <a:spcPts val="0"/>
              </a:spcBef>
              <a:spcAft>
                <a:spcPts val="0"/>
              </a:spcAft>
              <a:buClr>
                <a:srgbClr val="374151"/>
              </a:buClr>
              <a:buSzPts val="1800"/>
              <a:buFont typeface="Arial Narrow"/>
              <a:buChar char="●"/>
            </a:pPr>
            <a:r>
              <a:rPr b="0" i="0" lang="en-US" sz="1800" u="none" cap="none" strike="noStrike">
                <a:solidFill>
                  <a:srgbClr val="374151"/>
                </a:solidFill>
                <a:latin typeface="Arial Narrow"/>
                <a:ea typeface="Arial Narrow"/>
                <a:cs typeface="Arial Narrow"/>
                <a:sym typeface="Arial Narrow"/>
              </a:rPr>
              <a:t>Classes are not distinctly separated but have multiple clusters of varying sizes</a:t>
            </a:r>
            <a:endParaRPr b="0" i="0" sz="1800" u="none" cap="none" strike="noStrike">
              <a:solidFill>
                <a:srgbClr val="374151"/>
              </a:solidFill>
              <a:latin typeface="Arial Narrow"/>
              <a:ea typeface="Arial Narrow"/>
              <a:cs typeface="Arial Narrow"/>
              <a:sym typeface="Arial Narrow"/>
            </a:endParaRPr>
          </a:p>
          <a:p>
            <a:pPr indent="-342900" lvl="0" marL="457200" marR="0" rtl="0" algn="just">
              <a:lnSpc>
                <a:spcPct val="100000"/>
              </a:lnSpc>
              <a:spcBef>
                <a:spcPts val="0"/>
              </a:spcBef>
              <a:spcAft>
                <a:spcPts val="0"/>
              </a:spcAft>
              <a:buClr>
                <a:srgbClr val="374151"/>
              </a:buClr>
              <a:buSzPts val="1800"/>
              <a:buFont typeface="Arial Narrow"/>
              <a:buChar char="●"/>
            </a:pPr>
            <a:r>
              <a:rPr b="0" i="0" lang="en-US" sz="1800" u="none" cap="none" strike="noStrike">
                <a:solidFill>
                  <a:srgbClr val="374151"/>
                </a:solidFill>
                <a:latin typeface="Arial Narrow"/>
                <a:ea typeface="Arial Narrow"/>
                <a:cs typeface="Arial Narrow"/>
                <a:sym typeface="Arial Narrow"/>
              </a:rPr>
              <a:t>Significant overlap between clusters of different classes</a:t>
            </a:r>
            <a:endParaRPr b="0" i="0" sz="1800" u="none" cap="none" strike="noStrike">
              <a:solidFill>
                <a:srgbClr val="374151"/>
              </a:solidFill>
              <a:latin typeface="Arial Narrow"/>
              <a:ea typeface="Arial Narrow"/>
              <a:cs typeface="Arial Narrow"/>
              <a:sym typeface="Arial Narrow"/>
            </a:endParaRPr>
          </a:p>
          <a:p>
            <a:pPr indent="-342900" lvl="0" marL="457200" marR="0" rtl="0" algn="just">
              <a:lnSpc>
                <a:spcPct val="100000"/>
              </a:lnSpc>
              <a:spcBef>
                <a:spcPts val="0"/>
              </a:spcBef>
              <a:spcAft>
                <a:spcPts val="0"/>
              </a:spcAft>
              <a:buClr>
                <a:srgbClr val="374151"/>
              </a:buClr>
              <a:buSzPts val="1800"/>
              <a:buFont typeface="Arial Narrow"/>
              <a:buChar char="●"/>
            </a:pPr>
            <a:r>
              <a:rPr b="0" i="0" lang="en-US" sz="1800" u="none" cap="none" strike="noStrike">
                <a:solidFill>
                  <a:srgbClr val="374151"/>
                </a:solidFill>
                <a:latin typeface="Arial Narrow"/>
                <a:ea typeface="Arial Narrow"/>
                <a:cs typeface="Arial Narrow"/>
                <a:sym typeface="Arial Narrow"/>
              </a:rPr>
              <a:t>Notable "overlap problem" where attack classes mimic normal behavior</a:t>
            </a:r>
            <a:endParaRPr b="0" i="0" sz="1800" u="none" cap="none" strike="noStrike">
              <a:solidFill>
                <a:srgbClr val="37415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t/>
            </a:r>
            <a:endParaRPr b="1" i="0" sz="2800" u="none" cap="none" strike="noStrike">
              <a:solidFill>
                <a:srgbClr val="374151"/>
              </a:solidFill>
              <a:latin typeface="Arial Narrow"/>
              <a:ea typeface="Arial Narrow"/>
              <a:cs typeface="Arial Narrow"/>
              <a:sym typeface="Arial Narrow"/>
            </a:endParaRPr>
          </a:p>
        </p:txBody>
      </p:sp>
      <p:sp>
        <p:nvSpPr>
          <p:cNvPr id="286" name="Google Shape;286;g2a260d101c8_0_220"/>
          <p:cNvSpPr txBox="1"/>
          <p:nvPr/>
        </p:nvSpPr>
        <p:spPr>
          <a:xfrm>
            <a:off x="693625" y="5971800"/>
            <a:ext cx="10419600" cy="532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87" name="Google Shape;287;g2a260d101c8_0_220"/>
          <p:cNvPicPr preferRelativeResize="0"/>
          <p:nvPr/>
        </p:nvPicPr>
        <p:blipFill rotWithShape="1">
          <a:blip r:embed="rId4">
            <a:alphaModFix/>
          </a:blip>
          <a:srcRect b="0" l="0" r="0" t="0"/>
          <a:stretch/>
        </p:blipFill>
        <p:spPr>
          <a:xfrm>
            <a:off x="569075" y="2109513"/>
            <a:ext cx="10914298" cy="3349688"/>
          </a:xfrm>
          <a:prstGeom prst="rect">
            <a:avLst/>
          </a:prstGeom>
          <a:noFill/>
          <a:ln cap="flat" cmpd="sng" w="9525">
            <a:solidFill>
              <a:srgbClr val="C2C2C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9fbba766c2_2_12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293" name="Google Shape;293;g29fbba766c2_2_126"/>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294" name="Google Shape;294;g29fbba766c2_2_126"/>
          <p:cNvSpPr/>
          <p:nvPr/>
        </p:nvSpPr>
        <p:spPr>
          <a:xfrm>
            <a:off x="0" y="1460225"/>
            <a:ext cx="12192417" cy="5401689"/>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 name="Google Shape;295;g29fbba766c2_2_126"/>
          <p:cNvSpPr txBox="1"/>
          <p:nvPr/>
        </p:nvSpPr>
        <p:spPr>
          <a:xfrm>
            <a:off x="569076" y="8172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K-means</a:t>
            </a:r>
            <a:endParaRPr b="0" i="0" sz="1400" u="none" cap="none" strike="noStrike">
              <a:solidFill>
                <a:srgbClr val="000000"/>
              </a:solidFill>
              <a:latin typeface="Arial"/>
              <a:ea typeface="Arial"/>
              <a:cs typeface="Arial"/>
              <a:sym typeface="Arial"/>
            </a:endParaRPr>
          </a:p>
        </p:txBody>
      </p:sp>
      <p:sp>
        <p:nvSpPr>
          <p:cNvPr id="296" name="Google Shape;296;g29fbba766c2_2_126"/>
          <p:cNvSpPr txBox="1"/>
          <p:nvPr/>
        </p:nvSpPr>
        <p:spPr>
          <a:xfrm>
            <a:off x="443913" y="2286150"/>
            <a:ext cx="11304600" cy="4180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Narrow"/>
                <a:ea typeface="Arial Narrow"/>
                <a:cs typeface="Arial Narrow"/>
                <a:sym typeface="Arial Narrow"/>
              </a:rPr>
              <a:t>K-means clustering method is used to compute the distance between the class centroids and represents the "centers" of these groups, enabling the visualization of inter-cluster distances to illustrate the degree of overlap between different classes in a 2D map.</a:t>
            </a:r>
            <a:endParaRPr b="0" i="0" sz="2400" u="none" cap="none" strike="noStrike">
              <a:solidFill>
                <a:schemeClr val="dk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Narrow"/>
                <a:ea typeface="Arial Narrow"/>
                <a:cs typeface="Arial Narrow"/>
                <a:sym typeface="Arial Narrow"/>
              </a:rPr>
              <a:t>Key Findings:</a:t>
            </a:r>
            <a:endParaRPr b="0" i="0" sz="2400" u="none" cap="none" strike="noStrike">
              <a:solidFill>
                <a:schemeClr val="dk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a:p>
            <a:pPr indent="-381000" lvl="0" marL="457200" marR="0" rtl="0" algn="just">
              <a:lnSpc>
                <a:spcPct val="100000"/>
              </a:lnSpc>
              <a:spcBef>
                <a:spcPts val="0"/>
              </a:spcBef>
              <a:spcAft>
                <a:spcPts val="0"/>
              </a:spcAft>
              <a:buClr>
                <a:srgbClr val="374151"/>
              </a:buClr>
              <a:buSzPts val="2400"/>
              <a:buFont typeface="Arial Narrow"/>
              <a:buChar char="●"/>
            </a:pPr>
            <a:r>
              <a:rPr b="0" i="0" lang="en-US" sz="2400" u="none" cap="none" strike="noStrike">
                <a:solidFill>
                  <a:schemeClr val="dk1"/>
                </a:solidFill>
                <a:latin typeface="Arial Narrow"/>
                <a:ea typeface="Arial Narrow"/>
                <a:cs typeface="Arial Narrow"/>
                <a:sym typeface="Arial Narrow"/>
              </a:rPr>
              <a:t>The closer the circles drawn, the closer the data points are in the original feature space.</a:t>
            </a:r>
            <a:endParaRPr b="0" i="0" sz="2400" u="none" cap="none" strike="noStrike">
              <a:solidFill>
                <a:schemeClr val="dk1"/>
              </a:solidFill>
              <a:latin typeface="Arial Narrow"/>
              <a:ea typeface="Arial Narrow"/>
              <a:cs typeface="Arial Narrow"/>
              <a:sym typeface="Arial Narrow"/>
            </a:endParaRPr>
          </a:p>
          <a:p>
            <a:pPr indent="0" lvl="0" marL="45720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a:p>
            <a:pPr indent="-381000" lvl="0" marL="457200" marR="0" rtl="0" algn="just">
              <a:lnSpc>
                <a:spcPct val="100000"/>
              </a:lnSpc>
              <a:spcBef>
                <a:spcPts val="0"/>
              </a:spcBef>
              <a:spcAft>
                <a:spcPts val="0"/>
              </a:spcAft>
              <a:buClr>
                <a:srgbClr val="374151"/>
              </a:buClr>
              <a:buSzPts val="2400"/>
              <a:buFont typeface="Arial Narrow"/>
              <a:buChar char="●"/>
            </a:pPr>
            <a:r>
              <a:rPr b="0" i="0" lang="en-US" sz="2400" u="none" cap="none" strike="noStrike">
                <a:solidFill>
                  <a:schemeClr val="dk1"/>
                </a:solidFill>
                <a:latin typeface="Arial Narrow"/>
                <a:ea typeface="Arial Narrow"/>
                <a:cs typeface="Arial Narrow"/>
                <a:sym typeface="Arial Narrow"/>
              </a:rPr>
              <a:t>The clusters are sized according to the number of the members in a single cluster.</a:t>
            </a:r>
            <a:endParaRPr b="0" i="0" sz="24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9fbba766c2_2_139"/>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302" name="Google Shape;302;g29fbba766c2_2_139"/>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303" name="Google Shape;303;g29fbba766c2_2_139"/>
          <p:cNvSpPr/>
          <p:nvPr/>
        </p:nvSpPr>
        <p:spPr>
          <a:xfrm>
            <a:off x="0" y="1380675"/>
            <a:ext cx="12192417" cy="5490868"/>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4" name="Google Shape;304;g29fbba766c2_2_139"/>
          <p:cNvSpPr txBox="1"/>
          <p:nvPr/>
        </p:nvSpPr>
        <p:spPr>
          <a:xfrm>
            <a:off x="569076" y="8172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K-means</a:t>
            </a:r>
            <a:endParaRPr b="0" i="0" sz="1400" u="none" cap="none" strike="noStrike">
              <a:solidFill>
                <a:srgbClr val="000000"/>
              </a:solidFill>
              <a:latin typeface="Arial"/>
              <a:ea typeface="Arial"/>
              <a:cs typeface="Arial"/>
              <a:sym typeface="Arial"/>
            </a:endParaRPr>
          </a:p>
        </p:txBody>
      </p:sp>
      <p:sp>
        <p:nvSpPr>
          <p:cNvPr id="305" name="Google Shape;305;g29fbba766c2_2_139"/>
          <p:cNvSpPr txBox="1"/>
          <p:nvPr/>
        </p:nvSpPr>
        <p:spPr>
          <a:xfrm>
            <a:off x="504175" y="2355000"/>
            <a:ext cx="11304600" cy="418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pic>
        <p:nvPicPr>
          <p:cNvPr id="306" name="Google Shape;306;g29fbba766c2_2_139"/>
          <p:cNvPicPr preferRelativeResize="0"/>
          <p:nvPr/>
        </p:nvPicPr>
        <p:blipFill rotWithShape="1">
          <a:blip r:embed="rId4">
            <a:alphaModFix/>
          </a:blip>
          <a:srcRect b="4693" l="0" r="0" t="4693"/>
          <a:stretch/>
        </p:blipFill>
        <p:spPr>
          <a:xfrm>
            <a:off x="504175" y="2549825"/>
            <a:ext cx="5514499" cy="2336000"/>
          </a:xfrm>
          <a:prstGeom prst="rect">
            <a:avLst/>
          </a:prstGeom>
          <a:noFill/>
          <a:ln cap="flat" cmpd="sng" w="9525">
            <a:solidFill>
              <a:srgbClr val="C2C2C2"/>
            </a:solidFill>
            <a:prstDash val="solid"/>
            <a:round/>
            <a:headEnd len="sm" w="sm" type="none"/>
            <a:tailEnd len="sm" w="sm" type="none"/>
          </a:ln>
        </p:spPr>
      </p:pic>
      <p:pic>
        <p:nvPicPr>
          <p:cNvPr id="307" name="Google Shape;307;g29fbba766c2_2_139"/>
          <p:cNvPicPr preferRelativeResize="0"/>
          <p:nvPr/>
        </p:nvPicPr>
        <p:blipFill rotWithShape="1">
          <a:blip r:embed="rId5">
            <a:alphaModFix/>
          </a:blip>
          <a:srcRect b="0" l="0" r="0" t="0"/>
          <a:stretch/>
        </p:blipFill>
        <p:spPr>
          <a:xfrm>
            <a:off x="6280800" y="2549825"/>
            <a:ext cx="5514502" cy="2275750"/>
          </a:xfrm>
          <a:prstGeom prst="rect">
            <a:avLst/>
          </a:prstGeom>
          <a:noFill/>
          <a:ln cap="flat" cmpd="sng" w="9525">
            <a:solidFill>
              <a:srgbClr val="C2C2C2"/>
            </a:solidFill>
            <a:prstDash val="solid"/>
            <a:round/>
            <a:headEnd len="sm" w="sm" type="none"/>
            <a:tailEnd len="sm" w="sm" type="none"/>
          </a:ln>
        </p:spPr>
      </p:pic>
      <p:sp>
        <p:nvSpPr>
          <p:cNvPr id="308" name="Google Shape;308;g29fbba766c2_2_139"/>
          <p:cNvSpPr txBox="1"/>
          <p:nvPr/>
        </p:nvSpPr>
        <p:spPr>
          <a:xfrm>
            <a:off x="723400" y="4825575"/>
            <a:ext cx="5104500" cy="17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Calibri"/>
                <a:ea typeface="Calibri"/>
                <a:cs typeface="Calibri"/>
                <a:sym typeface="Calibri"/>
              </a:rPr>
              <a:t>We can observe that clusters 1,2 and 3,9 and 0,8 overlap in UNSW-NB15 Dataset</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309" name="Google Shape;309;g29fbba766c2_2_139"/>
          <p:cNvSpPr txBox="1"/>
          <p:nvPr/>
        </p:nvSpPr>
        <p:spPr>
          <a:xfrm>
            <a:off x="6469700" y="4825575"/>
            <a:ext cx="5325600" cy="13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700" u="none" cap="none" strike="noStrike">
                <a:solidFill>
                  <a:schemeClr val="dk1"/>
                </a:solidFill>
                <a:latin typeface="Calibri"/>
                <a:ea typeface="Calibri"/>
                <a:cs typeface="Calibri"/>
                <a:sym typeface="Calibri"/>
              </a:rPr>
              <a:t>We can observe more overlap in this dataset that is among clusters 4,7 and 6,13 and 12,10 and so on.</a:t>
            </a:r>
            <a:endParaRPr b="0" i="0" sz="1700" u="none" cap="none" strike="noStrike">
              <a:solidFill>
                <a:schemeClr val="dk1"/>
              </a:solidFill>
              <a:latin typeface="Calibri"/>
              <a:ea typeface="Calibri"/>
              <a:cs typeface="Calibri"/>
              <a:sym typeface="Calibri"/>
            </a:endParaRPr>
          </a:p>
        </p:txBody>
      </p:sp>
      <p:sp>
        <p:nvSpPr>
          <p:cNvPr id="310" name="Google Shape;310;g29fbba766c2_2_139"/>
          <p:cNvSpPr txBox="1"/>
          <p:nvPr/>
        </p:nvSpPr>
        <p:spPr>
          <a:xfrm>
            <a:off x="754700" y="5684808"/>
            <a:ext cx="10960200" cy="99159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map gives a sense of the number of data points in a cluster, how they spread all across the cluster, and the probability of class overlap</a:t>
            </a:r>
            <a:r>
              <a:rPr b="0" i="0" lang="en-US" sz="2000" u="none" cap="none" strike="noStrike">
                <a:solidFill>
                  <a:schemeClr val="dk1"/>
                </a:solidFill>
                <a:latin typeface="Calibri"/>
                <a:ea typeface="Calibri"/>
                <a:cs typeface="Calibri"/>
                <a:sym typeface="Calibri"/>
              </a:rPr>
              <a:t>. </a:t>
            </a:r>
            <a:endParaRPr b="0" i="0" sz="17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entury Gothic"/>
              <a:ea typeface="Century Gothic"/>
              <a:cs typeface="Century Gothic"/>
              <a:sym typeface="Century Gothic"/>
            </a:endParaRPr>
          </a:p>
        </p:txBody>
      </p:sp>
      <p:sp>
        <p:nvSpPr>
          <p:cNvPr id="94" name="Google Shape;94;p2"/>
          <p:cNvSpPr txBox="1"/>
          <p:nvPr>
            <p:ph type="title"/>
          </p:nvPr>
        </p:nvSpPr>
        <p:spPr>
          <a:xfrm>
            <a:off x="5411931" y="452718"/>
            <a:ext cx="4638903" cy="140053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2"/>
              </a:buClr>
              <a:buSzPts val="4200"/>
              <a:buFont typeface="Century Gothic"/>
              <a:buNone/>
            </a:pPr>
            <a:r>
              <a:rPr lang="en-US">
                <a:latin typeface="Impact"/>
                <a:ea typeface="Impact"/>
                <a:cs typeface="Impact"/>
                <a:sym typeface="Impact"/>
              </a:rPr>
              <a:t>Content</a:t>
            </a:r>
            <a:endParaRPr>
              <a:latin typeface="Impact"/>
              <a:ea typeface="Impact"/>
              <a:cs typeface="Impact"/>
              <a:sym typeface="Impact"/>
            </a:endParaRPr>
          </a:p>
        </p:txBody>
      </p:sp>
      <p:sp>
        <p:nvSpPr>
          <p:cNvPr id="95" name="Google Shape;95;p2"/>
          <p:cNvSpPr txBox="1"/>
          <p:nvPr>
            <p:ph idx="1" type="body"/>
          </p:nvPr>
        </p:nvSpPr>
        <p:spPr>
          <a:xfrm>
            <a:off x="5410950" y="2052918"/>
            <a:ext cx="4638903" cy="41954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600"/>
              <a:buFont typeface="Arial"/>
              <a:buChar char="•"/>
            </a:pPr>
            <a:r>
              <a:rPr lang="en-US">
                <a:latin typeface="Arial Narrow"/>
                <a:ea typeface="Arial Narrow"/>
                <a:cs typeface="Arial Narrow"/>
                <a:sym typeface="Arial Narrow"/>
              </a:rPr>
              <a:t>Problem Definition</a:t>
            </a:r>
            <a:endParaRPr>
              <a:latin typeface="Arial Narrow"/>
              <a:ea typeface="Arial Narrow"/>
              <a:cs typeface="Arial Narrow"/>
              <a:sym typeface="Arial Narrow"/>
            </a:endParaRPr>
          </a:p>
          <a:p>
            <a:pPr indent="-228600" lvl="0" marL="228600" rtl="0" algn="l">
              <a:lnSpc>
                <a:spcPct val="90000"/>
              </a:lnSpc>
              <a:spcBef>
                <a:spcPts val="1000"/>
              </a:spcBef>
              <a:spcAft>
                <a:spcPts val="0"/>
              </a:spcAft>
              <a:buClr>
                <a:schemeClr val="dk1"/>
              </a:buClr>
              <a:buSzPts val="1600"/>
              <a:buFont typeface="Arial"/>
              <a:buChar char="•"/>
            </a:pPr>
            <a:r>
              <a:rPr lang="en-US">
                <a:latin typeface="Arial Narrow"/>
                <a:ea typeface="Arial Narrow"/>
                <a:cs typeface="Arial Narrow"/>
                <a:sym typeface="Arial Narrow"/>
              </a:rPr>
              <a:t>Introduction</a:t>
            </a:r>
            <a:endParaRPr>
              <a:latin typeface="Arial Narrow"/>
              <a:ea typeface="Arial Narrow"/>
              <a:cs typeface="Arial Narrow"/>
              <a:sym typeface="Arial Narrow"/>
            </a:endParaRPr>
          </a:p>
          <a:p>
            <a:pPr indent="-228600" lvl="0" marL="228600" rtl="0" algn="l">
              <a:lnSpc>
                <a:spcPct val="90000"/>
              </a:lnSpc>
              <a:spcBef>
                <a:spcPts val="1000"/>
              </a:spcBef>
              <a:spcAft>
                <a:spcPts val="0"/>
              </a:spcAft>
              <a:buClr>
                <a:schemeClr val="dk1"/>
              </a:buClr>
              <a:buSzPts val="1600"/>
              <a:buFont typeface="Arial"/>
              <a:buChar char="•"/>
            </a:pPr>
            <a:r>
              <a:rPr lang="en-US">
                <a:latin typeface="Arial Narrow"/>
                <a:ea typeface="Arial Narrow"/>
                <a:cs typeface="Arial Narrow"/>
                <a:sym typeface="Arial Narrow"/>
              </a:rPr>
              <a:t>Methodology</a:t>
            </a:r>
            <a:endParaRPr>
              <a:latin typeface="Arial Narrow"/>
              <a:ea typeface="Arial Narrow"/>
              <a:cs typeface="Arial Narrow"/>
              <a:sym typeface="Arial Narrow"/>
            </a:endParaRPr>
          </a:p>
          <a:p>
            <a:pPr indent="-228600" lvl="0" marL="228600" rtl="0" algn="l">
              <a:lnSpc>
                <a:spcPct val="90000"/>
              </a:lnSpc>
              <a:spcBef>
                <a:spcPts val="1000"/>
              </a:spcBef>
              <a:spcAft>
                <a:spcPts val="0"/>
              </a:spcAft>
              <a:buClr>
                <a:schemeClr val="dk1"/>
              </a:buClr>
              <a:buSzPts val="1600"/>
              <a:buFont typeface="Arial"/>
              <a:buChar char="•"/>
            </a:pPr>
            <a:r>
              <a:rPr lang="en-US">
                <a:latin typeface="Arial Narrow"/>
                <a:ea typeface="Arial Narrow"/>
                <a:cs typeface="Arial Narrow"/>
                <a:sym typeface="Arial Narrow"/>
              </a:rPr>
              <a:t>Visualization Techniques and Results</a:t>
            </a:r>
            <a:endParaRPr>
              <a:latin typeface="Arial Narrow"/>
              <a:ea typeface="Arial Narrow"/>
              <a:cs typeface="Arial Narrow"/>
              <a:sym typeface="Arial Narrow"/>
            </a:endParaRPr>
          </a:p>
          <a:p>
            <a:pPr indent="-228600" lvl="0" marL="228600" rtl="0" algn="l">
              <a:lnSpc>
                <a:spcPct val="90000"/>
              </a:lnSpc>
              <a:spcBef>
                <a:spcPts val="1000"/>
              </a:spcBef>
              <a:spcAft>
                <a:spcPts val="0"/>
              </a:spcAft>
              <a:buClr>
                <a:schemeClr val="dk1"/>
              </a:buClr>
              <a:buSzPts val="1600"/>
              <a:buFont typeface="Arial"/>
              <a:buChar char="•"/>
            </a:pPr>
            <a:r>
              <a:rPr lang="en-US">
                <a:latin typeface="Arial Narrow"/>
                <a:ea typeface="Arial Narrow"/>
                <a:cs typeface="Arial Narrow"/>
                <a:sym typeface="Arial Narrow"/>
              </a:rPr>
              <a:t>Future Scope and Conclusion</a:t>
            </a:r>
            <a:endParaRPr>
              <a:latin typeface="Arial Narrow"/>
              <a:ea typeface="Arial Narrow"/>
              <a:cs typeface="Arial Narrow"/>
              <a:sym typeface="Arial Narrow"/>
            </a:endParaRPr>
          </a:p>
          <a:p>
            <a:pPr indent="-228600" lvl="0" marL="228600" rtl="0" algn="l">
              <a:lnSpc>
                <a:spcPct val="90000"/>
              </a:lnSpc>
              <a:spcBef>
                <a:spcPts val="1000"/>
              </a:spcBef>
              <a:spcAft>
                <a:spcPts val="0"/>
              </a:spcAft>
              <a:buClr>
                <a:schemeClr val="dk1"/>
              </a:buClr>
              <a:buSzPts val="1600"/>
              <a:buFont typeface="Arial"/>
              <a:buChar char="•"/>
            </a:pPr>
            <a:r>
              <a:rPr lang="en-US">
                <a:latin typeface="Arial Narrow"/>
                <a:ea typeface="Arial Narrow"/>
                <a:cs typeface="Arial Narrow"/>
                <a:sym typeface="Arial Narrow"/>
              </a:rPr>
              <a:t>Teammates Contribution</a:t>
            </a:r>
            <a:endParaRPr>
              <a:latin typeface="Arial Narrow"/>
              <a:ea typeface="Arial Narrow"/>
              <a:cs typeface="Arial Narrow"/>
              <a:sym typeface="Arial Narrow"/>
            </a:endParaRPr>
          </a:p>
        </p:txBody>
      </p:sp>
      <p:sp>
        <p:nvSpPr>
          <p:cNvPr id="96" name="Google Shape;96;p2"/>
          <p:cNvSpPr/>
          <p:nvPr/>
        </p:nvSpPr>
        <p:spPr>
          <a:xfrm flipH="1">
            <a:off x="4628375" y="-1573"/>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Diagram&#10;&#10;Description automatically generated" id="97" name="Google Shape;97;p2"/>
          <p:cNvPicPr preferRelativeResize="0"/>
          <p:nvPr/>
        </p:nvPicPr>
        <p:blipFill rotWithShape="1">
          <a:blip r:embed="rId4">
            <a:alphaModFix/>
          </a:blip>
          <a:srcRect b="0" l="50127" r="5276" t="0"/>
          <a:stretch/>
        </p:blipFill>
        <p:spPr>
          <a:xfrm>
            <a:off x="3" y="10"/>
            <a:ext cx="4973099" cy="6857991"/>
          </a:xfrm>
          <a:custGeom>
            <a:rect b="b" l="l" r="r" t="t"/>
            <a:pathLst>
              <a:path extrusionOk="0" h="6858001" w="4973099">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ln>
            <a:noFill/>
          </a:ln>
        </p:spPr>
      </p:pic>
      <p:pic>
        <p:nvPicPr>
          <p:cNvPr descr="Checklist - Free technology icons" id="98" name="Google Shape;98;p2"/>
          <p:cNvPicPr preferRelativeResize="0"/>
          <p:nvPr/>
        </p:nvPicPr>
        <p:blipFill rotWithShape="1">
          <a:blip r:embed="rId5">
            <a:alphaModFix/>
          </a:blip>
          <a:srcRect b="0" l="0" r="0" t="0"/>
          <a:stretch/>
        </p:blipFill>
        <p:spPr>
          <a:xfrm>
            <a:off x="10044868" y="223775"/>
            <a:ext cx="2147132" cy="214713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a260d101c8_0_23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316" name="Google Shape;316;g2a260d101c8_0_232"/>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317" name="Google Shape;317;g2a260d101c8_0_232"/>
          <p:cNvSpPr/>
          <p:nvPr/>
        </p:nvSpPr>
        <p:spPr>
          <a:xfrm>
            <a:off x="0" y="1290025"/>
            <a:ext cx="12192417" cy="5580047"/>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 name="Google Shape;318;g2a260d101c8_0_232"/>
          <p:cNvSpPr txBox="1"/>
          <p:nvPr/>
        </p:nvSpPr>
        <p:spPr>
          <a:xfrm>
            <a:off x="569076" y="56702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UMAP</a:t>
            </a:r>
            <a:endParaRPr b="0" i="0" sz="1400" u="none" cap="none" strike="noStrike">
              <a:solidFill>
                <a:srgbClr val="000000"/>
              </a:solidFill>
              <a:latin typeface="Arial"/>
              <a:ea typeface="Arial"/>
              <a:cs typeface="Arial"/>
              <a:sym typeface="Arial"/>
            </a:endParaRPr>
          </a:p>
        </p:txBody>
      </p:sp>
      <p:sp>
        <p:nvSpPr>
          <p:cNvPr id="319" name="Google Shape;319;g2a260d101c8_0_232"/>
          <p:cNvSpPr txBox="1"/>
          <p:nvPr/>
        </p:nvSpPr>
        <p:spPr>
          <a:xfrm>
            <a:off x="504175" y="2355000"/>
            <a:ext cx="11304600" cy="418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320" name="Google Shape;320;g2a260d101c8_0_232"/>
          <p:cNvSpPr txBox="1"/>
          <p:nvPr/>
        </p:nvSpPr>
        <p:spPr>
          <a:xfrm>
            <a:off x="723400" y="4825575"/>
            <a:ext cx="5104500" cy="17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321" name="Google Shape;321;g2a260d101c8_0_232"/>
          <p:cNvSpPr txBox="1"/>
          <p:nvPr/>
        </p:nvSpPr>
        <p:spPr>
          <a:xfrm>
            <a:off x="6469700" y="4825575"/>
            <a:ext cx="5325600" cy="13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Calibri"/>
              <a:ea typeface="Calibri"/>
              <a:cs typeface="Calibri"/>
              <a:sym typeface="Calibri"/>
            </a:endParaRPr>
          </a:p>
        </p:txBody>
      </p:sp>
      <p:sp>
        <p:nvSpPr>
          <p:cNvPr id="322" name="Google Shape;322;g2a260d101c8_0_232"/>
          <p:cNvSpPr txBox="1"/>
          <p:nvPr/>
        </p:nvSpPr>
        <p:spPr>
          <a:xfrm>
            <a:off x="723400" y="5719313"/>
            <a:ext cx="10960200" cy="1002362"/>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UMAP visualizations of the </a:t>
            </a:r>
            <a:r>
              <a:rPr b="1" i="0" lang="en-US" sz="1800" u="none" cap="none" strike="noStrike">
                <a:solidFill>
                  <a:schemeClr val="dk1"/>
                </a:solidFill>
                <a:latin typeface="Arial Narrow"/>
                <a:ea typeface="Arial Narrow"/>
                <a:cs typeface="Arial Narrow"/>
                <a:sym typeface="Arial Narrow"/>
              </a:rPr>
              <a:t>KDD Cup(left image) </a:t>
            </a:r>
            <a:r>
              <a:rPr b="0" i="0" lang="en-US" sz="1800" u="none" cap="none" strike="noStrike">
                <a:solidFill>
                  <a:schemeClr val="dk1"/>
                </a:solidFill>
                <a:latin typeface="Arial Narrow"/>
                <a:ea typeface="Arial Narrow"/>
                <a:cs typeface="Arial Narrow"/>
                <a:sym typeface="Arial Narrow"/>
              </a:rPr>
              <a:t>and </a:t>
            </a:r>
            <a:r>
              <a:rPr b="1" i="0" lang="en-US" sz="1800" u="none" cap="none" strike="noStrike">
                <a:solidFill>
                  <a:schemeClr val="dk1"/>
                </a:solidFill>
                <a:latin typeface="Arial Narrow"/>
                <a:ea typeface="Arial Narrow"/>
                <a:cs typeface="Arial Narrow"/>
                <a:sym typeface="Arial Narrow"/>
              </a:rPr>
              <a:t>UNSW-NB15(right image) </a:t>
            </a:r>
            <a:r>
              <a:rPr b="0" i="0" lang="en-US" sz="1800" u="none" cap="none" strike="noStrike">
                <a:solidFill>
                  <a:schemeClr val="dk1"/>
                </a:solidFill>
                <a:latin typeface="Arial Narrow"/>
                <a:ea typeface="Arial Narrow"/>
                <a:cs typeface="Arial Narrow"/>
                <a:sym typeface="Arial Narrow"/>
              </a:rPr>
              <a:t>datasets illustrate class distribution and interaction, indicating imbalances with densely populated clusters for some classes and sparse ones for others. Overlapping clusters signal class inseparability in feature space, posing classification challenges and potential misclassification risks. </a:t>
            </a:r>
            <a:endParaRPr b="0" i="0" sz="1800" u="none" cap="none" strike="noStrike">
              <a:solidFill>
                <a:schemeClr val="dk1"/>
              </a:solidFill>
              <a:latin typeface="Arial Narrow"/>
              <a:ea typeface="Arial Narrow"/>
              <a:cs typeface="Arial Narrow"/>
              <a:sym typeface="Arial Narrow"/>
            </a:endParaRPr>
          </a:p>
        </p:txBody>
      </p:sp>
      <p:sp>
        <p:nvSpPr>
          <p:cNvPr id="323" name="Google Shape;323;g2a260d101c8_0_232"/>
          <p:cNvSpPr txBox="1"/>
          <p:nvPr/>
        </p:nvSpPr>
        <p:spPr>
          <a:xfrm>
            <a:off x="569075" y="2090625"/>
            <a:ext cx="10589100" cy="1797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Similar to t-SNE, UMAP provides dimensionality reduction but with faster computation and often more meaningful representations, particularly in capturing the global structure of data.</a:t>
            </a:r>
            <a:endParaRPr b="0" i="0" sz="1800" u="none" cap="none" strike="noStrike">
              <a:solidFill>
                <a:schemeClr val="dk1"/>
              </a:solidFill>
              <a:latin typeface="Arial Narrow"/>
              <a:ea typeface="Arial Narrow"/>
              <a:cs typeface="Arial Narrow"/>
              <a:sym typeface="Arial Narrow"/>
            </a:endParaRPr>
          </a:p>
        </p:txBody>
      </p:sp>
      <p:pic>
        <p:nvPicPr>
          <p:cNvPr id="324" name="Google Shape;324;g2a260d101c8_0_232"/>
          <p:cNvPicPr preferRelativeResize="0"/>
          <p:nvPr/>
        </p:nvPicPr>
        <p:blipFill rotWithShape="1">
          <a:blip r:embed="rId4">
            <a:alphaModFix/>
          </a:blip>
          <a:srcRect b="0" l="0" r="0" t="0"/>
          <a:stretch/>
        </p:blipFill>
        <p:spPr>
          <a:xfrm>
            <a:off x="1926975" y="3063775"/>
            <a:ext cx="3543300" cy="2467725"/>
          </a:xfrm>
          <a:prstGeom prst="rect">
            <a:avLst/>
          </a:prstGeom>
          <a:noFill/>
          <a:ln cap="flat" cmpd="sng" w="9525">
            <a:solidFill>
              <a:srgbClr val="C2C2C2"/>
            </a:solidFill>
            <a:prstDash val="solid"/>
            <a:round/>
            <a:headEnd len="sm" w="sm" type="none"/>
            <a:tailEnd len="sm" w="sm" type="none"/>
          </a:ln>
        </p:spPr>
      </p:pic>
      <p:pic>
        <p:nvPicPr>
          <p:cNvPr id="325" name="Google Shape;325;g2a260d101c8_0_232"/>
          <p:cNvPicPr preferRelativeResize="0"/>
          <p:nvPr/>
        </p:nvPicPr>
        <p:blipFill rotWithShape="1">
          <a:blip r:embed="rId5">
            <a:alphaModFix/>
          </a:blip>
          <a:srcRect b="0" l="0" r="0" t="0"/>
          <a:stretch/>
        </p:blipFill>
        <p:spPr>
          <a:xfrm>
            <a:off x="6559150" y="3066550"/>
            <a:ext cx="3510150" cy="2467725"/>
          </a:xfrm>
          <a:prstGeom prst="rect">
            <a:avLst/>
          </a:prstGeom>
          <a:noFill/>
          <a:ln cap="flat" cmpd="sng" w="9525">
            <a:solidFill>
              <a:srgbClr val="C2C2C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a260d101c8_0_25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331" name="Google Shape;331;g2a260d101c8_0_253"/>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332" name="Google Shape;332;g2a260d101c8_0_253"/>
          <p:cNvSpPr/>
          <p:nvPr/>
        </p:nvSpPr>
        <p:spPr>
          <a:xfrm>
            <a:off x="0" y="1290025"/>
            <a:ext cx="12192417" cy="5580047"/>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g2a260d101c8_0_253"/>
          <p:cNvSpPr txBox="1"/>
          <p:nvPr/>
        </p:nvSpPr>
        <p:spPr>
          <a:xfrm>
            <a:off x="569076" y="56702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Parallel Coordinates</a:t>
            </a:r>
            <a:endParaRPr b="0" i="0" sz="1400" u="none" cap="none" strike="noStrike">
              <a:solidFill>
                <a:srgbClr val="000000"/>
              </a:solidFill>
              <a:latin typeface="Arial"/>
              <a:ea typeface="Arial"/>
              <a:cs typeface="Arial"/>
              <a:sym typeface="Arial"/>
            </a:endParaRPr>
          </a:p>
        </p:txBody>
      </p:sp>
      <p:sp>
        <p:nvSpPr>
          <p:cNvPr id="334" name="Google Shape;334;g2a260d101c8_0_253"/>
          <p:cNvSpPr txBox="1"/>
          <p:nvPr/>
        </p:nvSpPr>
        <p:spPr>
          <a:xfrm>
            <a:off x="504175" y="2355000"/>
            <a:ext cx="11304600" cy="418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335" name="Google Shape;335;g2a260d101c8_0_253"/>
          <p:cNvSpPr txBox="1"/>
          <p:nvPr/>
        </p:nvSpPr>
        <p:spPr>
          <a:xfrm>
            <a:off x="723400" y="4825575"/>
            <a:ext cx="5104500" cy="17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336" name="Google Shape;336;g2a260d101c8_0_253"/>
          <p:cNvSpPr txBox="1"/>
          <p:nvPr/>
        </p:nvSpPr>
        <p:spPr>
          <a:xfrm>
            <a:off x="6469700" y="4825575"/>
            <a:ext cx="5325600" cy="13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Calibri"/>
              <a:ea typeface="Calibri"/>
              <a:cs typeface="Calibri"/>
              <a:sym typeface="Calibri"/>
            </a:endParaRPr>
          </a:p>
        </p:txBody>
      </p:sp>
      <p:sp>
        <p:nvSpPr>
          <p:cNvPr id="337" name="Google Shape;337;g2a260d101c8_0_253"/>
          <p:cNvSpPr txBox="1"/>
          <p:nvPr/>
        </p:nvSpPr>
        <p:spPr>
          <a:xfrm>
            <a:off x="723400" y="5895775"/>
            <a:ext cx="10960200" cy="825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Narrow"/>
              <a:ea typeface="Arial Narrow"/>
              <a:cs typeface="Arial Narrow"/>
              <a:sym typeface="Arial Narrow"/>
            </a:endParaRPr>
          </a:p>
        </p:txBody>
      </p:sp>
      <p:sp>
        <p:nvSpPr>
          <p:cNvPr id="338" name="Google Shape;338;g2a260d101c8_0_253"/>
          <p:cNvSpPr txBox="1"/>
          <p:nvPr/>
        </p:nvSpPr>
        <p:spPr>
          <a:xfrm>
            <a:off x="723400" y="2456350"/>
            <a:ext cx="10589100" cy="294142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Narrow"/>
                <a:ea typeface="Arial Narrow"/>
                <a:cs typeface="Arial Narrow"/>
                <a:sym typeface="Arial Narrow"/>
              </a:rPr>
              <a:t>Multi-dimensional visualization techniques are pivotal for inspecting all features and their relationships simultaneously.</a:t>
            </a:r>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Narrow"/>
                <a:ea typeface="Arial Narrow"/>
                <a:cs typeface="Arial Narrow"/>
                <a:sym typeface="Arial Narrow"/>
              </a:rPr>
              <a:t>The parallel coordinates plot is valuable for comprehending intricate relationships between attributes.</a:t>
            </a:r>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Narrow"/>
                <a:ea typeface="Arial Narrow"/>
                <a:cs typeface="Arial Narrow"/>
                <a:sym typeface="Arial Narrow"/>
              </a:rPr>
              <a:t>It helps pinpoint outliers and trends across the datasets in the project.</a:t>
            </a:r>
            <a:endParaRPr b="0" i="0" sz="2400" u="none" cap="none" strike="noStrike">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a260d101c8_0_26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344" name="Google Shape;344;g2a260d101c8_0_268"/>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345" name="Google Shape;345;g2a260d101c8_0_268"/>
          <p:cNvSpPr/>
          <p:nvPr/>
        </p:nvSpPr>
        <p:spPr>
          <a:xfrm>
            <a:off x="0" y="1290025"/>
            <a:ext cx="12192417" cy="5580047"/>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6" name="Google Shape;346;g2a260d101c8_0_268"/>
          <p:cNvSpPr txBox="1"/>
          <p:nvPr/>
        </p:nvSpPr>
        <p:spPr>
          <a:xfrm>
            <a:off x="569076" y="56702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 Parallel Coordinates</a:t>
            </a:r>
            <a:endParaRPr b="0" i="0" sz="1400" u="none" cap="none" strike="noStrike">
              <a:solidFill>
                <a:srgbClr val="000000"/>
              </a:solidFill>
              <a:latin typeface="Arial"/>
              <a:ea typeface="Arial"/>
              <a:cs typeface="Arial"/>
              <a:sym typeface="Arial"/>
            </a:endParaRPr>
          </a:p>
        </p:txBody>
      </p:sp>
      <p:sp>
        <p:nvSpPr>
          <p:cNvPr id="347" name="Google Shape;347;g2a260d101c8_0_268"/>
          <p:cNvSpPr txBox="1"/>
          <p:nvPr/>
        </p:nvSpPr>
        <p:spPr>
          <a:xfrm>
            <a:off x="504175" y="2355000"/>
            <a:ext cx="11304600" cy="418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348" name="Google Shape;348;g2a260d101c8_0_268"/>
          <p:cNvSpPr txBox="1"/>
          <p:nvPr/>
        </p:nvSpPr>
        <p:spPr>
          <a:xfrm>
            <a:off x="723400" y="4900300"/>
            <a:ext cx="10805400" cy="1722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Arial Narrow"/>
                <a:ea typeface="Arial Narrow"/>
                <a:cs typeface="Arial Narrow"/>
                <a:sym typeface="Arial Narrow"/>
              </a:rPr>
              <a:t>Key Findings:</a:t>
            </a:r>
            <a:endParaRPr b="0" i="0" sz="1800" u="none" cap="none" strike="noStrike">
              <a:solidFill>
                <a:schemeClr val="dk1"/>
              </a:solidFill>
              <a:latin typeface="Arial Narrow"/>
              <a:ea typeface="Arial Narrow"/>
              <a:cs typeface="Arial Narrow"/>
              <a:sym typeface="Arial Narrow"/>
            </a:endParaRPr>
          </a:p>
          <a:p>
            <a:pPr indent="-381000" lvl="0" marL="457200" marR="0" rtl="0" algn="just">
              <a:lnSpc>
                <a:spcPct val="100000"/>
              </a:lnSpc>
              <a:spcBef>
                <a:spcPts val="0"/>
              </a:spcBef>
              <a:spcAft>
                <a:spcPts val="0"/>
              </a:spcAft>
              <a:buClr>
                <a:schemeClr val="dk1"/>
              </a:buClr>
              <a:buSzPts val="2400"/>
              <a:buFont typeface="Calibri"/>
              <a:buChar char="●"/>
            </a:pPr>
            <a:r>
              <a:rPr b="0" i="0" lang="en-US" sz="1800" u="none" cap="none" strike="noStrike">
                <a:solidFill>
                  <a:schemeClr val="dk1"/>
                </a:solidFill>
                <a:latin typeface="Arial Narrow"/>
                <a:ea typeface="Arial Narrow"/>
                <a:cs typeface="Arial Narrow"/>
                <a:sym typeface="Arial Narrow"/>
              </a:rPr>
              <a:t>Reveal complex interactions between features across classes</a:t>
            </a:r>
            <a:endParaRPr b="0" i="0" sz="1800" u="none" cap="none" strike="noStrike">
              <a:solidFill>
                <a:schemeClr val="dk1"/>
              </a:solidFill>
              <a:latin typeface="Arial Narrow"/>
              <a:ea typeface="Arial Narrow"/>
              <a:cs typeface="Arial Narrow"/>
              <a:sym typeface="Arial Narrow"/>
            </a:endParaRPr>
          </a:p>
          <a:p>
            <a:pPr indent="-381000" lvl="0" marL="457200" marR="0" rtl="0" algn="just">
              <a:lnSpc>
                <a:spcPct val="100000"/>
              </a:lnSpc>
              <a:spcBef>
                <a:spcPts val="0"/>
              </a:spcBef>
              <a:spcAft>
                <a:spcPts val="0"/>
              </a:spcAft>
              <a:buClr>
                <a:schemeClr val="dk1"/>
              </a:buClr>
              <a:buSzPts val="2400"/>
              <a:buFont typeface="Calibri"/>
              <a:buChar char="●"/>
            </a:pPr>
            <a:r>
              <a:rPr b="0" i="0" lang="en-US" sz="1800" u="none" cap="none" strike="noStrike">
                <a:solidFill>
                  <a:schemeClr val="dk1"/>
                </a:solidFill>
                <a:latin typeface="Arial Narrow"/>
                <a:ea typeface="Arial Narrow"/>
                <a:cs typeface="Arial Narrow"/>
                <a:sym typeface="Arial Narrow"/>
              </a:rPr>
              <a:t>Dense overlaps indicating potential class confusion</a:t>
            </a:r>
            <a:endParaRPr b="0" i="0" sz="1800" u="none" cap="none" strike="noStrike">
              <a:solidFill>
                <a:schemeClr val="dk1"/>
              </a:solidFill>
              <a:latin typeface="Arial Narrow"/>
              <a:ea typeface="Arial Narrow"/>
              <a:cs typeface="Arial Narrow"/>
              <a:sym typeface="Arial Narrow"/>
            </a:endParaRPr>
          </a:p>
          <a:p>
            <a:pPr indent="-381000" lvl="0" marL="457200" marR="0" rtl="0" algn="just">
              <a:lnSpc>
                <a:spcPct val="100000"/>
              </a:lnSpc>
              <a:spcBef>
                <a:spcPts val="0"/>
              </a:spcBef>
              <a:spcAft>
                <a:spcPts val="0"/>
              </a:spcAft>
              <a:buClr>
                <a:schemeClr val="dk1"/>
              </a:buClr>
              <a:buSzPts val="2400"/>
              <a:buFont typeface="Calibri"/>
              <a:buChar char="●"/>
            </a:pPr>
            <a:r>
              <a:rPr b="0" i="0" lang="en-US" sz="1800" u="none" cap="none" strike="noStrike">
                <a:solidFill>
                  <a:schemeClr val="dk1"/>
                </a:solidFill>
                <a:latin typeface="Arial Narrow"/>
                <a:ea typeface="Arial Narrow"/>
                <a:cs typeface="Arial Narrow"/>
                <a:sym typeface="Arial Narrow"/>
              </a:rPr>
              <a:t>Sparse areas suggesting unique class traits. </a:t>
            </a:r>
            <a:endParaRPr b="0" i="0" sz="1800" u="none" cap="none" strike="noStrike">
              <a:solidFill>
                <a:schemeClr val="dk1"/>
              </a:solidFill>
              <a:latin typeface="Arial Narrow"/>
              <a:ea typeface="Arial Narrow"/>
              <a:cs typeface="Arial Narrow"/>
              <a:sym typeface="Arial Narrow"/>
            </a:endParaRPr>
          </a:p>
        </p:txBody>
      </p:sp>
      <p:sp>
        <p:nvSpPr>
          <p:cNvPr id="349" name="Google Shape;349;g2a260d101c8_0_268"/>
          <p:cNvSpPr txBox="1"/>
          <p:nvPr/>
        </p:nvSpPr>
        <p:spPr>
          <a:xfrm>
            <a:off x="723400" y="2456350"/>
            <a:ext cx="10589100" cy="1797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350" name="Google Shape;350;g2a260d101c8_0_268"/>
          <p:cNvPicPr preferRelativeResize="0"/>
          <p:nvPr/>
        </p:nvPicPr>
        <p:blipFill rotWithShape="1">
          <a:blip r:embed="rId4">
            <a:alphaModFix/>
          </a:blip>
          <a:srcRect b="0" l="0" r="0" t="0"/>
          <a:stretch/>
        </p:blipFill>
        <p:spPr>
          <a:xfrm>
            <a:off x="1181275" y="2048375"/>
            <a:ext cx="10131227" cy="2777201"/>
          </a:xfrm>
          <a:prstGeom prst="rect">
            <a:avLst/>
          </a:prstGeom>
          <a:noFill/>
          <a:ln cap="flat" cmpd="sng" w="9525">
            <a:solidFill>
              <a:srgbClr val="C2C2C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9fbba766c2_2_21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356" name="Google Shape;356;g29fbba766c2_2_217"/>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357" name="Google Shape;357;g29fbba766c2_2_217"/>
          <p:cNvSpPr/>
          <p:nvPr/>
        </p:nvSpPr>
        <p:spPr>
          <a:xfrm>
            <a:off x="0" y="1274525"/>
            <a:ext cx="12192417" cy="5592786"/>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8" name="Google Shape;358;g29fbba766c2_2_217"/>
          <p:cNvSpPr txBox="1"/>
          <p:nvPr/>
        </p:nvSpPr>
        <p:spPr>
          <a:xfrm>
            <a:off x="569076" y="6683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Dashboard - Home Page</a:t>
            </a:r>
            <a:endParaRPr b="0" i="0" sz="1400" u="none" cap="none" strike="noStrike">
              <a:solidFill>
                <a:srgbClr val="000000"/>
              </a:solidFill>
              <a:latin typeface="Arial"/>
              <a:ea typeface="Arial"/>
              <a:cs typeface="Arial"/>
              <a:sym typeface="Arial"/>
            </a:endParaRPr>
          </a:p>
        </p:txBody>
      </p:sp>
      <p:sp>
        <p:nvSpPr>
          <p:cNvPr id="359" name="Google Shape;359;g29fbba766c2_2_217"/>
          <p:cNvSpPr txBox="1"/>
          <p:nvPr/>
        </p:nvSpPr>
        <p:spPr>
          <a:xfrm>
            <a:off x="504175" y="2355000"/>
            <a:ext cx="11304600" cy="418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360" name="Google Shape;360;g29fbba766c2_2_217"/>
          <p:cNvSpPr txBox="1"/>
          <p:nvPr/>
        </p:nvSpPr>
        <p:spPr>
          <a:xfrm>
            <a:off x="723400" y="4825575"/>
            <a:ext cx="5104500" cy="17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361" name="Google Shape;361;g29fbba766c2_2_217"/>
          <p:cNvSpPr txBox="1"/>
          <p:nvPr/>
        </p:nvSpPr>
        <p:spPr>
          <a:xfrm>
            <a:off x="6469700" y="4825575"/>
            <a:ext cx="5325600" cy="13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62" name="Google Shape;362;g29fbba766c2_2_217"/>
          <p:cNvSpPr txBox="1"/>
          <p:nvPr/>
        </p:nvSpPr>
        <p:spPr>
          <a:xfrm>
            <a:off x="754700" y="6112700"/>
            <a:ext cx="10960200" cy="5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63" name="Google Shape;363;g29fbba766c2_2_217"/>
          <p:cNvSpPr txBox="1"/>
          <p:nvPr/>
        </p:nvSpPr>
        <p:spPr>
          <a:xfrm>
            <a:off x="125275" y="2172263"/>
            <a:ext cx="3836100" cy="158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80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Dash is running on</a:t>
            </a:r>
            <a:r>
              <a:rPr b="0" i="0" lang="en-US" sz="13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US" sz="1300" u="sng" cap="none" strike="noStrike">
                <a:solidFill>
                  <a:schemeClr val="hlink"/>
                </a:solidFill>
                <a:latin typeface="Arial"/>
                <a:ea typeface="Arial"/>
                <a:cs typeface="Arial"/>
                <a:sym typeface="Arial"/>
                <a:hlinkClick r:id="rId5"/>
              </a:rPr>
              <a:t>http://127.0.0.1:8050/</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2800"/>
              </a:spcBef>
              <a:spcAft>
                <a:spcPts val="0"/>
              </a:spcAft>
              <a:buClr>
                <a:schemeClr val="dk1"/>
              </a:buClr>
              <a:buSzPts val="1100"/>
              <a:buFont typeface="Arial"/>
              <a:buNone/>
            </a:pPr>
            <a:r>
              <a:rPr b="0" i="0" lang="en-US" sz="1300" u="none" cap="none" strike="noStrike">
                <a:solidFill>
                  <a:schemeClr val="dk1"/>
                </a:solidFill>
                <a:latin typeface="Arial"/>
                <a:ea typeface="Arial"/>
                <a:cs typeface="Arial"/>
                <a:sym typeface="Arial"/>
              </a:rPr>
              <a:t> * Serving Flask app 'viz testing'</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2800"/>
              </a:spcBef>
              <a:spcAft>
                <a:spcPts val="2800"/>
              </a:spcAft>
              <a:buClr>
                <a:schemeClr val="dk1"/>
              </a:buClr>
              <a:buSzPts val="1100"/>
              <a:buFont typeface="Arial"/>
              <a:buNone/>
            </a:pPr>
            <a:r>
              <a:rPr b="0" i="0" lang="en-US" sz="1300" u="none" cap="none" strike="noStrike">
                <a:solidFill>
                  <a:schemeClr val="dk1"/>
                </a:solidFill>
                <a:latin typeface="Arial"/>
                <a:ea typeface="Arial"/>
                <a:cs typeface="Arial"/>
                <a:sym typeface="Arial"/>
              </a:rPr>
              <a:t> * Debug mode: on</a:t>
            </a:r>
            <a:endParaRPr b="0" i="0" sz="1300" u="none" cap="none" strike="noStrike">
              <a:solidFill>
                <a:schemeClr val="dk1"/>
              </a:solidFill>
              <a:latin typeface="Arial"/>
              <a:ea typeface="Arial"/>
              <a:cs typeface="Arial"/>
              <a:sym typeface="Arial"/>
            </a:endParaRPr>
          </a:p>
        </p:txBody>
      </p:sp>
      <p:sp>
        <p:nvSpPr>
          <p:cNvPr id="364" name="Google Shape;364;g29fbba766c2_2_217"/>
          <p:cNvSpPr txBox="1"/>
          <p:nvPr/>
        </p:nvSpPr>
        <p:spPr>
          <a:xfrm>
            <a:off x="4355925" y="2417525"/>
            <a:ext cx="6576300" cy="7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Calibri"/>
                <a:ea typeface="Calibri"/>
                <a:cs typeface="Calibri"/>
                <a:sym typeface="Calibri"/>
              </a:rPr>
              <a:t>After Clicking the link given a page is displayed in this manner.</a:t>
            </a:r>
            <a:endParaRPr b="0" i="0" sz="2500" u="none" cap="none" strike="noStrike">
              <a:solidFill>
                <a:schemeClr val="dk1"/>
              </a:solidFill>
              <a:latin typeface="Calibri"/>
              <a:ea typeface="Calibri"/>
              <a:cs typeface="Calibri"/>
              <a:sym typeface="Calibri"/>
            </a:endParaRPr>
          </a:p>
        </p:txBody>
      </p:sp>
      <p:cxnSp>
        <p:nvCxnSpPr>
          <p:cNvPr id="365" name="Google Shape;365;g29fbba766c2_2_217"/>
          <p:cNvCxnSpPr>
            <a:stCxn id="364" idx="1"/>
          </p:cNvCxnSpPr>
          <p:nvPr/>
        </p:nvCxnSpPr>
        <p:spPr>
          <a:xfrm rot="10800000">
            <a:off x="3385125" y="2464625"/>
            <a:ext cx="970800" cy="314400"/>
          </a:xfrm>
          <a:prstGeom prst="straightConnector1">
            <a:avLst/>
          </a:prstGeom>
          <a:noFill/>
          <a:ln cap="flat" cmpd="sng" w="19050">
            <a:solidFill>
              <a:schemeClr val="dk1"/>
            </a:solidFill>
            <a:prstDash val="solid"/>
            <a:round/>
            <a:headEnd len="sm" w="sm" type="none"/>
            <a:tailEnd len="med" w="med" type="triangle"/>
          </a:ln>
        </p:spPr>
      </p:cxnSp>
      <p:pic>
        <p:nvPicPr>
          <p:cNvPr descr="A screenshot of a computer&#10;&#10;Description automatically generated" id="366" name="Google Shape;366;g29fbba766c2_2_217"/>
          <p:cNvPicPr preferRelativeResize="0"/>
          <p:nvPr/>
        </p:nvPicPr>
        <p:blipFill rotWithShape="1">
          <a:blip r:embed="rId6">
            <a:alphaModFix/>
          </a:blip>
          <a:srcRect b="0" l="0" r="0" t="0"/>
          <a:stretch/>
        </p:blipFill>
        <p:spPr>
          <a:xfrm>
            <a:off x="569075" y="4045900"/>
            <a:ext cx="11239700" cy="2380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9fbba766c2_2_23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372" name="Google Shape;372;g29fbba766c2_2_235"/>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373" name="Google Shape;373;g29fbba766c2_2_235"/>
          <p:cNvSpPr/>
          <p:nvPr/>
        </p:nvSpPr>
        <p:spPr>
          <a:xfrm>
            <a:off x="0" y="1274525"/>
            <a:ext cx="12192417" cy="5592786"/>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4" name="Google Shape;374;g29fbba766c2_2_235"/>
          <p:cNvSpPr txBox="1"/>
          <p:nvPr/>
        </p:nvSpPr>
        <p:spPr>
          <a:xfrm>
            <a:off x="569076" y="8172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Dashboard </a:t>
            </a:r>
            <a:endParaRPr b="0" i="0" sz="1400" u="none" cap="none" strike="noStrike">
              <a:solidFill>
                <a:srgbClr val="000000"/>
              </a:solidFill>
              <a:latin typeface="Arial"/>
              <a:ea typeface="Arial"/>
              <a:cs typeface="Arial"/>
              <a:sym typeface="Arial"/>
            </a:endParaRPr>
          </a:p>
        </p:txBody>
      </p:sp>
      <p:sp>
        <p:nvSpPr>
          <p:cNvPr id="375" name="Google Shape;375;g29fbba766c2_2_235"/>
          <p:cNvSpPr txBox="1"/>
          <p:nvPr/>
        </p:nvSpPr>
        <p:spPr>
          <a:xfrm>
            <a:off x="504175" y="2355000"/>
            <a:ext cx="11304600" cy="418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376" name="Google Shape;376;g29fbba766c2_2_235"/>
          <p:cNvSpPr txBox="1"/>
          <p:nvPr/>
        </p:nvSpPr>
        <p:spPr>
          <a:xfrm>
            <a:off x="723400" y="4825575"/>
            <a:ext cx="5104500" cy="17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377" name="Google Shape;377;g29fbba766c2_2_235"/>
          <p:cNvSpPr txBox="1"/>
          <p:nvPr/>
        </p:nvSpPr>
        <p:spPr>
          <a:xfrm>
            <a:off x="6469700" y="4825575"/>
            <a:ext cx="5325600" cy="13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78" name="Google Shape;378;g29fbba766c2_2_235"/>
          <p:cNvSpPr txBox="1"/>
          <p:nvPr/>
        </p:nvSpPr>
        <p:spPr>
          <a:xfrm>
            <a:off x="754700" y="6112700"/>
            <a:ext cx="10960200" cy="5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79" name="Google Shape;379;g29fbba766c2_2_235"/>
          <p:cNvSpPr txBox="1"/>
          <p:nvPr/>
        </p:nvSpPr>
        <p:spPr>
          <a:xfrm>
            <a:off x="125275" y="2172263"/>
            <a:ext cx="3836100" cy="158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800"/>
              </a:spcBef>
              <a:spcAft>
                <a:spcPts val="280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80" name="Google Shape;380;g29fbba766c2_2_235"/>
          <p:cNvSpPr txBox="1"/>
          <p:nvPr/>
        </p:nvSpPr>
        <p:spPr>
          <a:xfrm>
            <a:off x="4355925" y="2417525"/>
            <a:ext cx="6576300" cy="7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pic>
        <p:nvPicPr>
          <p:cNvPr id="381" name="Google Shape;381;g29fbba766c2_2_235"/>
          <p:cNvPicPr preferRelativeResize="0"/>
          <p:nvPr/>
        </p:nvPicPr>
        <p:blipFill rotWithShape="1">
          <a:blip r:embed="rId4">
            <a:alphaModFix/>
          </a:blip>
          <a:srcRect b="0" l="12479" r="12479" t="0"/>
          <a:stretch/>
        </p:blipFill>
        <p:spPr>
          <a:xfrm>
            <a:off x="1490600" y="3140525"/>
            <a:ext cx="8940451" cy="3482350"/>
          </a:xfrm>
          <a:prstGeom prst="rect">
            <a:avLst/>
          </a:prstGeom>
          <a:noFill/>
          <a:ln cap="flat" cmpd="sng" w="9525">
            <a:solidFill>
              <a:srgbClr val="C2C2C2"/>
            </a:solidFill>
            <a:prstDash val="solid"/>
            <a:round/>
            <a:headEnd len="sm" w="sm" type="none"/>
            <a:tailEnd len="sm" w="sm" type="none"/>
          </a:ln>
        </p:spPr>
      </p:pic>
      <p:sp>
        <p:nvSpPr>
          <p:cNvPr id="382" name="Google Shape;382;g29fbba766c2_2_235"/>
          <p:cNvSpPr txBox="1"/>
          <p:nvPr/>
        </p:nvSpPr>
        <p:spPr>
          <a:xfrm>
            <a:off x="754700" y="2172263"/>
            <a:ext cx="10960200" cy="7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After clicking on the UNSW-NB15 Dataset Dashboard button this is the interactive dashboard that is displayed</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9fbba766c2_2_25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388" name="Google Shape;388;g29fbba766c2_2_251"/>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389" name="Google Shape;389;g29fbba766c2_2_251"/>
          <p:cNvSpPr/>
          <p:nvPr/>
        </p:nvSpPr>
        <p:spPr>
          <a:xfrm>
            <a:off x="0" y="1274525"/>
            <a:ext cx="12192417" cy="5592786"/>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0" name="Google Shape;390;g29fbba766c2_2_251"/>
          <p:cNvSpPr txBox="1"/>
          <p:nvPr/>
        </p:nvSpPr>
        <p:spPr>
          <a:xfrm>
            <a:off x="569076" y="8172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chemeClr val="lt1"/>
                </a:solidFill>
                <a:latin typeface="Impact"/>
                <a:ea typeface="Impact"/>
                <a:cs typeface="Impact"/>
                <a:sym typeface="Impact"/>
              </a:rPr>
              <a:t>Visualization Dashboard </a:t>
            </a:r>
            <a:endParaRPr b="0" i="0" sz="1400" u="none" cap="none" strike="noStrike">
              <a:solidFill>
                <a:srgbClr val="000000"/>
              </a:solidFill>
              <a:latin typeface="Arial"/>
              <a:ea typeface="Arial"/>
              <a:cs typeface="Arial"/>
              <a:sym typeface="Arial"/>
            </a:endParaRPr>
          </a:p>
        </p:txBody>
      </p:sp>
      <p:sp>
        <p:nvSpPr>
          <p:cNvPr id="391" name="Google Shape;391;g29fbba766c2_2_251"/>
          <p:cNvSpPr txBox="1"/>
          <p:nvPr/>
        </p:nvSpPr>
        <p:spPr>
          <a:xfrm>
            <a:off x="504175" y="2355000"/>
            <a:ext cx="11304600" cy="418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
        <p:nvSpPr>
          <p:cNvPr id="392" name="Google Shape;392;g29fbba766c2_2_251"/>
          <p:cNvSpPr txBox="1"/>
          <p:nvPr/>
        </p:nvSpPr>
        <p:spPr>
          <a:xfrm>
            <a:off x="723400" y="4825575"/>
            <a:ext cx="5104500" cy="179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sp>
        <p:nvSpPr>
          <p:cNvPr id="393" name="Google Shape;393;g29fbba766c2_2_251"/>
          <p:cNvSpPr txBox="1"/>
          <p:nvPr/>
        </p:nvSpPr>
        <p:spPr>
          <a:xfrm>
            <a:off x="6469700" y="4825575"/>
            <a:ext cx="5325600" cy="137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94" name="Google Shape;394;g29fbba766c2_2_251"/>
          <p:cNvSpPr txBox="1"/>
          <p:nvPr/>
        </p:nvSpPr>
        <p:spPr>
          <a:xfrm>
            <a:off x="754700" y="6112700"/>
            <a:ext cx="10960200" cy="5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p:txBody>
      </p:sp>
      <p:sp>
        <p:nvSpPr>
          <p:cNvPr id="395" name="Google Shape;395;g29fbba766c2_2_251"/>
          <p:cNvSpPr txBox="1"/>
          <p:nvPr/>
        </p:nvSpPr>
        <p:spPr>
          <a:xfrm>
            <a:off x="125275" y="2172263"/>
            <a:ext cx="3836100" cy="158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2800"/>
              </a:spcBef>
              <a:spcAft>
                <a:spcPts val="2800"/>
              </a:spcAft>
              <a:buClr>
                <a:srgbClr val="000000"/>
              </a:buClr>
              <a:buSzPts val="1300"/>
              <a:buFont typeface="Arial"/>
              <a:buNone/>
            </a:pPr>
            <a:r>
              <a:t/>
            </a:r>
            <a:endParaRPr b="0" i="0" sz="1300" u="none" cap="none" strike="noStrike">
              <a:solidFill>
                <a:schemeClr val="dk1"/>
              </a:solidFill>
              <a:latin typeface="Arial"/>
              <a:ea typeface="Arial"/>
              <a:cs typeface="Arial"/>
              <a:sym typeface="Arial"/>
            </a:endParaRPr>
          </a:p>
        </p:txBody>
      </p:sp>
      <p:sp>
        <p:nvSpPr>
          <p:cNvPr id="396" name="Google Shape;396;g29fbba766c2_2_251"/>
          <p:cNvSpPr txBox="1"/>
          <p:nvPr/>
        </p:nvSpPr>
        <p:spPr>
          <a:xfrm>
            <a:off x="4355925" y="2417525"/>
            <a:ext cx="6576300" cy="7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dk1"/>
              </a:solidFill>
              <a:latin typeface="Calibri"/>
              <a:ea typeface="Calibri"/>
              <a:cs typeface="Calibri"/>
              <a:sym typeface="Calibri"/>
            </a:endParaRPr>
          </a:p>
        </p:txBody>
      </p:sp>
      <p:pic>
        <p:nvPicPr>
          <p:cNvPr id="397" name="Google Shape;397;g29fbba766c2_2_251"/>
          <p:cNvPicPr preferRelativeResize="0"/>
          <p:nvPr/>
        </p:nvPicPr>
        <p:blipFill rotWithShape="1">
          <a:blip r:embed="rId4">
            <a:alphaModFix/>
          </a:blip>
          <a:srcRect b="0" l="16536" r="16542" t="0"/>
          <a:stretch/>
        </p:blipFill>
        <p:spPr>
          <a:xfrm>
            <a:off x="1474950" y="3271900"/>
            <a:ext cx="8956099" cy="3394976"/>
          </a:xfrm>
          <a:prstGeom prst="rect">
            <a:avLst/>
          </a:prstGeom>
          <a:noFill/>
          <a:ln cap="flat" cmpd="sng" w="9525">
            <a:solidFill>
              <a:srgbClr val="C2C2C2"/>
            </a:solidFill>
            <a:prstDash val="solid"/>
            <a:round/>
            <a:headEnd len="sm" w="sm" type="none"/>
            <a:tailEnd len="sm" w="sm" type="none"/>
          </a:ln>
        </p:spPr>
      </p:pic>
      <p:sp>
        <p:nvSpPr>
          <p:cNvPr id="398" name="Google Shape;398;g29fbba766c2_2_251"/>
          <p:cNvSpPr txBox="1"/>
          <p:nvPr/>
        </p:nvSpPr>
        <p:spPr>
          <a:xfrm>
            <a:off x="754700" y="2172263"/>
            <a:ext cx="10960200" cy="72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After clicking on the KDD-Cup Dataset Dashboard button this is the interactive dashboard that is displayed</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404" name="Google Shape;404;p21"/>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405" name="Google Shape;405;p21"/>
          <p:cNvSpPr/>
          <p:nvPr/>
        </p:nvSpPr>
        <p:spPr>
          <a:xfrm>
            <a:off x="0" y="1180574"/>
            <a:ext cx="12192417" cy="570744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6" name="Google Shape;406;p21"/>
          <p:cNvSpPr txBox="1"/>
          <p:nvPr/>
        </p:nvSpPr>
        <p:spPr>
          <a:xfrm>
            <a:off x="1103812" y="271468"/>
            <a:ext cx="8947500" cy="140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200"/>
              <a:buFont typeface="Century Gothic"/>
              <a:buNone/>
            </a:pPr>
            <a:r>
              <a:rPr b="0" i="0" lang="en-US" sz="4400" u="none" cap="none" strike="noStrike">
                <a:solidFill>
                  <a:srgbClr val="FFFFFF"/>
                </a:solidFill>
                <a:latin typeface="Impact"/>
                <a:ea typeface="Impact"/>
                <a:cs typeface="Impact"/>
                <a:sym typeface="Impact"/>
              </a:rPr>
              <a:t> Conclusion</a:t>
            </a:r>
            <a:endParaRPr b="0" i="0" sz="4400" u="none" cap="none" strike="noStrike">
              <a:solidFill>
                <a:schemeClr val="dk1"/>
              </a:solidFill>
              <a:latin typeface="Impact"/>
              <a:ea typeface="Impact"/>
              <a:cs typeface="Impact"/>
              <a:sym typeface="Impact"/>
            </a:endParaRPr>
          </a:p>
        </p:txBody>
      </p:sp>
      <p:sp>
        <p:nvSpPr>
          <p:cNvPr id="407" name="Google Shape;407;p21"/>
          <p:cNvSpPr txBox="1"/>
          <p:nvPr/>
        </p:nvSpPr>
        <p:spPr>
          <a:xfrm>
            <a:off x="939575" y="1994775"/>
            <a:ext cx="10211400" cy="3600300"/>
          </a:xfrm>
          <a:prstGeom prst="rect">
            <a:avLst/>
          </a:prstGeom>
          <a:noFill/>
          <a:ln>
            <a:noFill/>
          </a:ln>
        </p:spPr>
        <p:txBody>
          <a:bodyPr anchorCtr="0" anchor="t" bIns="45700" lIns="91425" spcFirstLastPara="1" rIns="91425" wrap="square" tIns="45700">
            <a:noAutofit/>
          </a:bodyPr>
          <a:lstStyle/>
          <a:p>
            <a:pPr indent="-273050" lvl="0" marL="342900" marR="0" rtl="0" algn="just">
              <a:lnSpc>
                <a:spcPct val="100000"/>
              </a:lnSpc>
              <a:spcBef>
                <a:spcPts val="0"/>
              </a:spcBef>
              <a:spcAft>
                <a:spcPts val="0"/>
              </a:spcAft>
              <a:buClr>
                <a:schemeClr val="dk1"/>
              </a:buClr>
              <a:buSzPts val="1100"/>
              <a:buFont typeface="Noto Sans Symbols"/>
              <a:buNone/>
            </a:pPr>
            <a:r>
              <a:t/>
            </a:r>
            <a:endParaRPr b="0" i="0" sz="2400" u="none" cap="none" strike="noStrike">
              <a:solidFill>
                <a:schemeClr val="dk1"/>
              </a:solidFill>
              <a:latin typeface="Arial Narrow"/>
              <a:ea typeface="Arial Narrow"/>
              <a:cs typeface="Arial Narrow"/>
              <a:sym typeface="Arial Narrow"/>
            </a:endParaRPr>
          </a:p>
          <a:p>
            <a:pPr indent="-273050" lvl="0" marL="342900" marR="0" rtl="0" algn="just">
              <a:lnSpc>
                <a:spcPct val="100000"/>
              </a:lnSpc>
              <a:spcBef>
                <a:spcPts val="0"/>
              </a:spcBef>
              <a:spcAft>
                <a:spcPts val="0"/>
              </a:spcAft>
              <a:buClr>
                <a:schemeClr val="dk1"/>
              </a:buClr>
              <a:buSzPts val="1100"/>
              <a:buFont typeface="Noto Sans Symbols"/>
              <a:buNone/>
            </a:pPr>
            <a:r>
              <a:t/>
            </a:r>
            <a:endParaRPr b="0" i="0" sz="2400" u="none" cap="none" strike="noStrike">
              <a:solidFill>
                <a:schemeClr val="dk1"/>
              </a:solidFill>
              <a:latin typeface="Arial Narrow"/>
              <a:ea typeface="Arial Narrow"/>
              <a:cs typeface="Arial Narrow"/>
              <a:sym typeface="Arial Narrow"/>
            </a:endParaRPr>
          </a:p>
          <a:p>
            <a:pPr indent="-431800" lvl="0" marL="342900" marR="0" rtl="0" algn="just">
              <a:lnSpc>
                <a:spcPct val="100000"/>
              </a:lnSpc>
              <a:spcBef>
                <a:spcPts val="0"/>
              </a:spcBef>
              <a:spcAft>
                <a:spcPts val="0"/>
              </a:spcAft>
              <a:buClr>
                <a:schemeClr val="dk1"/>
              </a:buClr>
              <a:buSzPts val="2500"/>
              <a:buFont typeface="Noto Sans Symbols"/>
              <a:buChar char="●"/>
            </a:pPr>
            <a:r>
              <a:rPr b="0" i="0" lang="en-US" sz="2400" u="none" cap="none" strike="noStrike">
                <a:solidFill>
                  <a:schemeClr val="dk1"/>
                </a:solidFill>
                <a:latin typeface="Arial Narrow"/>
                <a:ea typeface="Arial Narrow"/>
                <a:cs typeface="Arial Narrow"/>
                <a:sym typeface="Arial Narrow"/>
              </a:rPr>
              <a:t>Both KDD Cup 1999 and UNSW-NB15 datasets require meticulous preprocessing.</a:t>
            </a:r>
            <a:endParaRPr/>
          </a:p>
          <a:p>
            <a:pPr indent="-431800" lvl="0" marL="342900" marR="0" rtl="0" algn="just">
              <a:lnSpc>
                <a:spcPct val="100000"/>
              </a:lnSpc>
              <a:spcBef>
                <a:spcPts val="0"/>
              </a:spcBef>
              <a:spcAft>
                <a:spcPts val="0"/>
              </a:spcAft>
              <a:buClr>
                <a:schemeClr val="dk1"/>
              </a:buClr>
              <a:buSzPts val="2500"/>
              <a:buFont typeface="Noto Sans Symbols"/>
              <a:buChar char="●"/>
            </a:pPr>
            <a:r>
              <a:rPr b="0" i="0" lang="en-US" sz="2400" u="none" cap="none" strike="noStrike">
                <a:solidFill>
                  <a:schemeClr val="dk1"/>
                </a:solidFill>
                <a:latin typeface="Arial Narrow"/>
                <a:ea typeface="Arial Narrow"/>
                <a:cs typeface="Arial Narrow"/>
                <a:sym typeface="Arial Narrow"/>
              </a:rPr>
              <a:t>Advanced visualization techniques like PCA, t-SNE, U-Map, Parallel Coordinates, and K-means are essential for both datasets.</a:t>
            </a:r>
            <a:endParaRPr/>
          </a:p>
          <a:p>
            <a:pPr indent="-431800" lvl="0" marL="342900" marR="0" rtl="0" algn="just">
              <a:lnSpc>
                <a:spcPct val="100000"/>
              </a:lnSpc>
              <a:spcBef>
                <a:spcPts val="0"/>
              </a:spcBef>
              <a:spcAft>
                <a:spcPts val="0"/>
              </a:spcAft>
              <a:buClr>
                <a:schemeClr val="dk1"/>
              </a:buClr>
              <a:buSzPts val="2500"/>
              <a:buFont typeface="Noto Sans Symbols"/>
              <a:buChar char="●"/>
            </a:pPr>
            <a:r>
              <a:rPr b="0" i="0" lang="en-US" sz="2400" u="none" cap="none" strike="noStrike">
                <a:solidFill>
                  <a:schemeClr val="dk1"/>
                </a:solidFill>
                <a:latin typeface="Arial Narrow"/>
                <a:ea typeface="Arial Narrow"/>
                <a:cs typeface="Arial Narrow"/>
                <a:sym typeface="Arial Narrow"/>
              </a:rPr>
              <a:t>The insights from these analyses informed the development of an interactive and comprehensive visualization dashboard.</a:t>
            </a:r>
            <a:endParaRPr/>
          </a:p>
          <a:p>
            <a:pPr indent="-431800" lvl="0" marL="342900" marR="0" rtl="0" algn="just">
              <a:lnSpc>
                <a:spcPct val="100000"/>
              </a:lnSpc>
              <a:spcBef>
                <a:spcPts val="0"/>
              </a:spcBef>
              <a:spcAft>
                <a:spcPts val="0"/>
              </a:spcAft>
              <a:buClr>
                <a:schemeClr val="dk1"/>
              </a:buClr>
              <a:buSzPts val="2500"/>
              <a:buFont typeface="Noto Sans Symbols"/>
              <a:buChar char="●"/>
            </a:pPr>
            <a:r>
              <a:rPr b="0" i="0" lang="en-US" sz="2400" u="none" cap="none" strike="noStrike">
                <a:solidFill>
                  <a:schemeClr val="dk1"/>
                </a:solidFill>
                <a:latin typeface="Arial Narrow"/>
                <a:ea typeface="Arial Narrow"/>
                <a:cs typeface="Arial Narrow"/>
                <a:sym typeface="Arial Narrow"/>
              </a:rPr>
              <a:t>The dashboard serves as a critical tool for in-depth exploration of network traffic data in the project.</a:t>
            </a:r>
            <a:endParaRPr b="0" i="0" sz="2400" u="none" cap="none" strike="noStrike">
              <a:solidFill>
                <a:schemeClr val="dk1"/>
              </a:solidFill>
              <a:latin typeface="Arial Narrow"/>
              <a:ea typeface="Arial Narrow"/>
              <a:cs typeface="Arial Narrow"/>
              <a:sym typeface="Arial Narrow"/>
            </a:endParaRPr>
          </a:p>
          <a:p>
            <a:pPr indent="-190500" lvl="0" marL="342900" marR="0" rtl="0" algn="just">
              <a:lnSpc>
                <a:spcPct val="90000"/>
              </a:lnSpc>
              <a:spcBef>
                <a:spcPts val="1000"/>
              </a:spcBef>
              <a:spcAft>
                <a:spcPts val="0"/>
              </a:spcAft>
              <a:buClr>
                <a:srgbClr val="000000"/>
              </a:buClr>
              <a:buSzPts val="2400"/>
              <a:buFont typeface="Noto Sans Symbols"/>
              <a:buNone/>
            </a:pPr>
            <a:r>
              <a:t/>
            </a:r>
            <a:endParaRPr b="0" i="0" sz="24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a260d101c8_0_28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413" name="Google Shape;413;g2a260d101c8_0_282"/>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414" name="Google Shape;414;g2a260d101c8_0_282"/>
          <p:cNvSpPr/>
          <p:nvPr/>
        </p:nvSpPr>
        <p:spPr>
          <a:xfrm>
            <a:off x="0" y="1180574"/>
            <a:ext cx="12192417" cy="5707445"/>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5" name="Google Shape;415;g2a260d101c8_0_282"/>
          <p:cNvSpPr txBox="1"/>
          <p:nvPr/>
        </p:nvSpPr>
        <p:spPr>
          <a:xfrm>
            <a:off x="1103812" y="271468"/>
            <a:ext cx="8947500" cy="140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200"/>
              <a:buFont typeface="Century Gothic"/>
              <a:buNone/>
            </a:pPr>
            <a:r>
              <a:rPr b="0" i="0" lang="en-US" sz="4400" u="none" cap="none" strike="noStrike">
                <a:solidFill>
                  <a:srgbClr val="FFFFFF"/>
                </a:solidFill>
                <a:latin typeface="Impact"/>
                <a:ea typeface="Impact"/>
                <a:cs typeface="Impact"/>
                <a:sym typeface="Impact"/>
              </a:rPr>
              <a:t>Future Scope</a:t>
            </a:r>
            <a:endParaRPr b="0" i="0" sz="4400" u="none" cap="none" strike="noStrike">
              <a:solidFill>
                <a:srgbClr val="FFFFFF"/>
              </a:solidFill>
              <a:latin typeface="Impact"/>
              <a:ea typeface="Impact"/>
              <a:cs typeface="Impact"/>
              <a:sym typeface="Impact"/>
            </a:endParaRPr>
          </a:p>
        </p:txBody>
      </p:sp>
      <p:sp>
        <p:nvSpPr>
          <p:cNvPr id="416" name="Google Shape;416;g2a260d101c8_0_282"/>
          <p:cNvSpPr txBox="1"/>
          <p:nvPr/>
        </p:nvSpPr>
        <p:spPr>
          <a:xfrm>
            <a:off x="788525" y="1894250"/>
            <a:ext cx="10679700" cy="39276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Clr>
                <a:schemeClr val="dk1"/>
              </a:buClr>
              <a:buSzPts val="1100"/>
              <a:buFont typeface="Arial"/>
              <a:buNone/>
            </a:pPr>
            <a:r>
              <a:t/>
            </a:r>
            <a:endParaRPr b="0" i="0" sz="2400" u="none" cap="none" strike="noStrike">
              <a:solidFill>
                <a:schemeClr val="dk1"/>
              </a:solidFill>
              <a:latin typeface="Arial Narrow"/>
              <a:ea typeface="Arial Narrow"/>
              <a:cs typeface="Arial Narrow"/>
              <a:sym typeface="Arial Narrow"/>
            </a:endParaRPr>
          </a:p>
          <a:p>
            <a:pPr indent="-387350" lvl="0" marL="457200" marR="0" rtl="0" algn="just">
              <a:lnSpc>
                <a:spcPct val="115000"/>
              </a:lnSpc>
              <a:spcBef>
                <a:spcPts val="0"/>
              </a:spcBef>
              <a:spcAft>
                <a:spcPts val="0"/>
              </a:spcAft>
              <a:buClr>
                <a:srgbClr val="374151"/>
              </a:buClr>
              <a:buSzPts val="2500"/>
              <a:buFont typeface="Arial Narrow"/>
              <a:buChar char="●"/>
            </a:pPr>
            <a:r>
              <a:rPr b="0" i="0" lang="en-US" sz="2400" u="none" cap="none" strike="noStrike">
                <a:solidFill>
                  <a:schemeClr val="dk1"/>
                </a:solidFill>
                <a:latin typeface="Arial Narrow"/>
                <a:ea typeface="Arial Narrow"/>
                <a:cs typeface="Arial Narrow"/>
                <a:sym typeface="Arial Narrow"/>
              </a:rPr>
              <a:t>Existing techniques, though effective, can be improved, especially in refining outlier detection and class representation.</a:t>
            </a:r>
            <a:endParaRPr b="0" i="0" sz="2400" u="none" cap="none" strike="noStrike">
              <a:solidFill>
                <a:schemeClr val="dk1"/>
              </a:solidFill>
              <a:latin typeface="Arial Narrow"/>
              <a:ea typeface="Arial Narrow"/>
              <a:cs typeface="Arial Narrow"/>
              <a:sym typeface="Arial Narrow"/>
            </a:endParaRPr>
          </a:p>
          <a:p>
            <a:pPr indent="-387350" lvl="0" marL="457200" marR="0" rtl="0" algn="just">
              <a:lnSpc>
                <a:spcPct val="115000"/>
              </a:lnSpc>
              <a:spcBef>
                <a:spcPts val="0"/>
              </a:spcBef>
              <a:spcAft>
                <a:spcPts val="0"/>
              </a:spcAft>
              <a:buClr>
                <a:srgbClr val="374151"/>
              </a:buClr>
              <a:buSzPts val="2500"/>
              <a:buFont typeface="Arial Narrow"/>
              <a:buChar char="●"/>
            </a:pPr>
            <a:r>
              <a:rPr b="0" i="0" lang="en-US" sz="2400" u="none" cap="none" strike="noStrike">
                <a:solidFill>
                  <a:schemeClr val="dk1"/>
                </a:solidFill>
                <a:latin typeface="Arial Narrow"/>
                <a:ea typeface="Arial Narrow"/>
                <a:cs typeface="Arial Narrow"/>
                <a:sym typeface="Arial Narrow"/>
              </a:rPr>
              <a:t>Exploration of new centroid calculation methods, such as density-based centroids, is suggested to better capture the true data distribution and address class overlap more effectively.</a:t>
            </a:r>
            <a:endParaRPr b="0" i="0" sz="2400" u="none" cap="none" strike="noStrike">
              <a:solidFill>
                <a:schemeClr val="dk1"/>
              </a:solidFill>
              <a:latin typeface="Arial Narrow"/>
              <a:ea typeface="Arial Narrow"/>
              <a:cs typeface="Arial Narrow"/>
              <a:sym typeface="Arial Narrow"/>
            </a:endParaRPr>
          </a:p>
          <a:p>
            <a:pPr indent="-387350" lvl="0" marL="457200" marR="0" rtl="0" algn="just">
              <a:lnSpc>
                <a:spcPct val="115000"/>
              </a:lnSpc>
              <a:spcBef>
                <a:spcPts val="0"/>
              </a:spcBef>
              <a:spcAft>
                <a:spcPts val="0"/>
              </a:spcAft>
              <a:buClr>
                <a:srgbClr val="374151"/>
              </a:buClr>
              <a:buSzPts val="2500"/>
              <a:buFont typeface="Arial Narrow"/>
              <a:buChar char="●"/>
            </a:pPr>
            <a:r>
              <a:rPr b="0" i="0" lang="en-US" sz="2400" u="none" cap="none" strike="noStrike">
                <a:solidFill>
                  <a:schemeClr val="dk1"/>
                </a:solidFill>
                <a:latin typeface="Arial Narrow"/>
                <a:ea typeface="Arial Narrow"/>
                <a:cs typeface="Arial Narrow"/>
                <a:sym typeface="Arial Narrow"/>
              </a:rPr>
              <a:t>Enhanced interactivity of the visualization dashboard through the implementation of drill-down capabilities and data linking, aiming to improve user experience.</a:t>
            </a:r>
            <a:endParaRPr b="0" i="0" sz="2400" u="none" cap="none" strike="noStrike">
              <a:solidFill>
                <a:schemeClr val="dk1"/>
              </a:solidFill>
              <a:latin typeface="Arial Narrow"/>
              <a:ea typeface="Arial Narrow"/>
              <a:cs typeface="Arial Narrow"/>
              <a:sym typeface="Arial Narrow"/>
            </a:endParaRPr>
          </a:p>
          <a:p>
            <a:pPr indent="-387350" lvl="0" marL="457200" marR="0" rtl="0" algn="just">
              <a:lnSpc>
                <a:spcPct val="115000"/>
              </a:lnSpc>
              <a:spcBef>
                <a:spcPts val="0"/>
              </a:spcBef>
              <a:spcAft>
                <a:spcPts val="0"/>
              </a:spcAft>
              <a:buClr>
                <a:srgbClr val="374151"/>
              </a:buClr>
              <a:buSzPts val="2500"/>
              <a:buFont typeface="Arial Narrow"/>
              <a:buChar char="●"/>
            </a:pPr>
            <a:r>
              <a:rPr b="0" i="0" lang="en-US" sz="2400" u="none" cap="none" strike="noStrike">
                <a:solidFill>
                  <a:schemeClr val="dk1"/>
                </a:solidFill>
                <a:latin typeface="Arial Narrow"/>
                <a:ea typeface="Arial Narrow"/>
                <a:cs typeface="Arial Narrow"/>
                <a:sym typeface="Arial Narrow"/>
              </a:rPr>
              <a:t>Optimization of user experience through customizable layouts and accessibility options in the enhanced visualization dashboard.</a:t>
            </a:r>
            <a:endParaRPr b="0" i="0" sz="2400" u="none" cap="none" strike="noStrike">
              <a:solidFill>
                <a:schemeClr val="dk1"/>
              </a:solidFill>
              <a:latin typeface="Arial Narrow"/>
              <a:ea typeface="Arial Narrow"/>
              <a:cs typeface="Arial Narrow"/>
              <a:sym typeface="Arial Narrow"/>
            </a:endParaRPr>
          </a:p>
          <a:p>
            <a:pPr indent="0" lvl="0" marL="0" marR="0" rtl="0" algn="just">
              <a:lnSpc>
                <a:spcPct val="90000"/>
              </a:lnSpc>
              <a:spcBef>
                <a:spcPts val="1000"/>
              </a:spcBef>
              <a:spcAft>
                <a:spcPts val="0"/>
              </a:spcAft>
              <a:buClr>
                <a:srgbClr val="000000"/>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a:p>
            <a:pPr indent="0" lvl="0" marL="0" marR="0" rtl="0" algn="just">
              <a:lnSpc>
                <a:spcPct val="90000"/>
              </a:lnSpc>
              <a:spcBef>
                <a:spcPts val="1000"/>
              </a:spcBef>
              <a:spcAft>
                <a:spcPts val="0"/>
              </a:spcAft>
              <a:buClr>
                <a:srgbClr val="000000"/>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422" name="Google Shape;422;p22"/>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423" name="Google Shape;423;p22"/>
          <p:cNvSpPr/>
          <p:nvPr/>
        </p:nvSpPr>
        <p:spPr>
          <a:xfrm>
            <a:off x="0" y="1797577"/>
            <a:ext cx="12192417" cy="509593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4" name="Google Shape;424;p22"/>
          <p:cNvSpPr txBox="1"/>
          <p:nvPr/>
        </p:nvSpPr>
        <p:spPr>
          <a:xfrm>
            <a:off x="1103312" y="452718"/>
            <a:ext cx="8947500" cy="1400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FFFFF"/>
              </a:buClr>
              <a:buSzPts val="4200"/>
              <a:buFont typeface="Century Gothic"/>
              <a:buNone/>
            </a:pPr>
            <a:r>
              <a:rPr b="0" i="0" lang="en-US" sz="4400" u="none" cap="none" strike="noStrike">
                <a:solidFill>
                  <a:srgbClr val="FFFFFF"/>
                </a:solidFill>
                <a:latin typeface="Impact"/>
                <a:ea typeface="Impact"/>
                <a:cs typeface="Impact"/>
                <a:sym typeface="Impact"/>
              </a:rPr>
              <a:t>Teammates Contribution</a:t>
            </a:r>
            <a:endParaRPr b="0" i="0" sz="4400" u="none" cap="none" strike="noStrike">
              <a:solidFill>
                <a:schemeClr val="dk1"/>
              </a:solidFill>
              <a:latin typeface="Impact"/>
              <a:ea typeface="Impact"/>
              <a:cs typeface="Impact"/>
              <a:sym typeface="Impact"/>
            </a:endParaRPr>
          </a:p>
        </p:txBody>
      </p:sp>
      <p:sp>
        <p:nvSpPr>
          <p:cNvPr id="425" name="Google Shape;425;p22"/>
          <p:cNvSpPr txBox="1"/>
          <p:nvPr/>
        </p:nvSpPr>
        <p:spPr>
          <a:xfrm>
            <a:off x="1103299" y="2763525"/>
            <a:ext cx="9703500" cy="34848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1200"/>
              </a:spcBef>
              <a:spcAft>
                <a:spcPts val="0"/>
              </a:spcAft>
              <a:buClr>
                <a:schemeClr val="dk1"/>
              </a:buClr>
              <a:buSzPts val="18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800"/>
              <a:buFont typeface="Arial"/>
              <a:buNone/>
            </a:pPr>
            <a:r>
              <a:rPr b="0" i="0" lang="en-US" sz="1800" u="none" cap="none" strike="noStrike">
                <a:solidFill>
                  <a:schemeClr val="dk1"/>
                </a:solidFill>
                <a:latin typeface="Arial Narrow"/>
                <a:ea typeface="Arial Narrow"/>
                <a:cs typeface="Arial Narrow"/>
                <a:sym typeface="Arial Narrow"/>
              </a:rPr>
              <a:t>• </a:t>
            </a:r>
            <a:r>
              <a:rPr b="1" i="0" lang="en-US" sz="1800" u="none" cap="none" strike="noStrike">
                <a:solidFill>
                  <a:schemeClr val="dk1"/>
                </a:solidFill>
                <a:latin typeface="Arial Narrow"/>
                <a:ea typeface="Arial Narrow"/>
                <a:cs typeface="Arial Narrow"/>
                <a:sym typeface="Arial Narrow"/>
              </a:rPr>
              <a:t>Sai Sri Charishma Vaddi</a:t>
            </a:r>
            <a:r>
              <a:rPr b="0" i="0" lang="en-US" sz="1800" u="none" cap="none" strike="noStrike">
                <a:solidFill>
                  <a:schemeClr val="dk1"/>
                </a:solidFill>
                <a:latin typeface="Arial Narrow"/>
                <a:ea typeface="Arial Narrow"/>
                <a:cs typeface="Arial Narrow"/>
                <a:sym typeface="Arial Narrow"/>
              </a:rPr>
              <a:t>:  Data preprocessing, feature selection, dimensionality reduction, dashboard creation and visualization efforts of UNSW-NB15 Dataset.. Also extended to comprehensive documentation of the project, ensuring clarity and accessibility.</a:t>
            </a:r>
            <a:endParaRPr b="0" i="0" sz="1800" u="none" cap="none" strike="noStrike">
              <a:solidFill>
                <a:schemeClr val="dk1"/>
              </a:solidFill>
              <a:latin typeface="Arial Narrow"/>
              <a:ea typeface="Arial Narrow"/>
              <a:cs typeface="Arial Narrow"/>
              <a:sym typeface="Arial Narrow"/>
            </a:endParaRPr>
          </a:p>
          <a:p>
            <a:pPr indent="0" lvl="0" marL="0" marR="0" rtl="0" algn="just">
              <a:lnSpc>
                <a:spcPct val="115000"/>
              </a:lnSpc>
              <a:spcBef>
                <a:spcPts val="1200"/>
              </a:spcBef>
              <a:spcAft>
                <a:spcPts val="0"/>
              </a:spcAft>
              <a:buClr>
                <a:schemeClr val="dk1"/>
              </a:buClr>
              <a:buSzPts val="1800"/>
              <a:buFont typeface="Arial"/>
              <a:buNone/>
            </a:pPr>
            <a:r>
              <a:rPr b="0" i="0" lang="en-US" sz="1800" u="none" cap="none" strike="noStrike">
                <a:solidFill>
                  <a:schemeClr val="dk1"/>
                </a:solidFill>
                <a:latin typeface="Arial Narrow"/>
                <a:ea typeface="Arial Narrow"/>
                <a:cs typeface="Arial Narrow"/>
                <a:sym typeface="Arial Narrow"/>
              </a:rPr>
              <a:t>• </a:t>
            </a:r>
            <a:r>
              <a:rPr b="1" i="0" lang="en-US" sz="1800" u="none" cap="none" strike="noStrike">
                <a:solidFill>
                  <a:schemeClr val="dk1"/>
                </a:solidFill>
                <a:latin typeface="Arial Narrow"/>
                <a:ea typeface="Arial Narrow"/>
                <a:cs typeface="Arial Narrow"/>
                <a:sym typeface="Arial Narrow"/>
              </a:rPr>
              <a:t>Sai Sreeja Singireddy</a:t>
            </a:r>
            <a:r>
              <a:rPr b="0" i="0" lang="en-US" sz="1800" u="none" cap="none" strike="noStrike">
                <a:solidFill>
                  <a:schemeClr val="dk1"/>
                </a:solidFill>
                <a:latin typeface="Arial Narrow"/>
                <a:ea typeface="Arial Narrow"/>
                <a:cs typeface="Arial Narrow"/>
                <a:sym typeface="Arial Narrow"/>
              </a:rPr>
              <a:t>: Data preprocessing, feature selection, dimensionality reduction, dashboard creation and visualization efforts of KDD Cup 1999 Dataset.. Also extended to comprehensive documentation of the project, ensuring clarity and accessibility.</a:t>
            </a:r>
            <a:endParaRPr b="0" i="0" sz="1800" u="none" cap="none" strike="noStrike">
              <a:solidFill>
                <a:schemeClr val="dk1"/>
              </a:solidFill>
              <a:latin typeface="Arial Narrow"/>
              <a:ea typeface="Arial Narrow"/>
              <a:cs typeface="Arial Narrow"/>
              <a:sym typeface="Arial Narrow"/>
            </a:endParaRPr>
          </a:p>
          <a:p>
            <a:pPr indent="0" lvl="0" marL="0" marR="0" rtl="0" algn="just">
              <a:lnSpc>
                <a:spcPct val="115000"/>
              </a:lnSpc>
              <a:spcBef>
                <a:spcPts val="1200"/>
              </a:spcBef>
              <a:spcAft>
                <a:spcPts val="0"/>
              </a:spcAft>
              <a:buClr>
                <a:schemeClr val="dk1"/>
              </a:buClr>
              <a:buSzPts val="1800"/>
              <a:buFont typeface="Arial"/>
              <a:buNone/>
            </a:pPr>
            <a:r>
              <a:t/>
            </a:r>
            <a:endParaRPr b="0" i="0" sz="1200" u="none" cap="none" strike="noStrike">
              <a:solidFill>
                <a:srgbClr val="374151"/>
              </a:solidFill>
              <a:latin typeface="Roboto"/>
              <a:ea typeface="Roboto"/>
              <a:cs typeface="Roboto"/>
              <a:sym typeface="Roboto"/>
            </a:endParaRPr>
          </a:p>
          <a:p>
            <a:pPr indent="-241300" lvl="0" marL="342900" marR="0" rtl="0" algn="l">
              <a:lnSpc>
                <a:spcPct val="90000"/>
              </a:lnSpc>
              <a:spcBef>
                <a:spcPts val="1000"/>
              </a:spcBef>
              <a:spcAft>
                <a:spcPts val="0"/>
              </a:spcAft>
              <a:buClr>
                <a:srgbClr val="163C3F"/>
              </a:buClr>
              <a:buSzPts val="1600"/>
              <a:buFont typeface="Arial"/>
              <a:buNone/>
            </a:pPr>
            <a:r>
              <a:t/>
            </a:r>
            <a:endParaRPr b="0" i="0" sz="2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p23"/>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23"/>
          <p:cNvSpPr/>
          <p:nvPr/>
        </p:nvSpPr>
        <p:spPr>
          <a:xfrm flipH="1" rot="-2700000">
            <a:off x="891641" y="422146"/>
            <a:ext cx="645368" cy="645368"/>
          </a:xfrm>
          <a:prstGeom prst="rect">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23"/>
          <p:cNvSpPr/>
          <p:nvPr/>
        </p:nvSpPr>
        <p:spPr>
          <a:xfrm flipH="1" rot="-2700000">
            <a:off x="10043482" y="655140"/>
            <a:ext cx="687472" cy="687472"/>
          </a:xfrm>
          <a:prstGeom prst="rect">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23"/>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23"/>
          <p:cNvSpPr/>
          <p:nvPr/>
        </p:nvSpPr>
        <p:spPr>
          <a:xfrm flipH="1">
            <a:off x="7976344" y="6115501"/>
            <a:ext cx="1494513" cy="742499"/>
          </a:xfrm>
          <a:prstGeom prst="triangle">
            <a:avLst>
              <a:gd fmla="val 50000" name="adj"/>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Thank You Ink Brush Vector Lettering Stock Illustration - Download Image  Now - Thank You - Phrase, Gratitude, Greeting Card - iStock" id="436" name="Google Shape;436;p23"/>
          <p:cNvPicPr preferRelativeResize="0"/>
          <p:nvPr/>
        </p:nvPicPr>
        <p:blipFill rotWithShape="1">
          <a:blip r:embed="rId3">
            <a:alphaModFix/>
          </a:blip>
          <a:srcRect b="0" l="0" r="0" t="0"/>
          <a:stretch/>
        </p:blipFill>
        <p:spPr>
          <a:xfrm>
            <a:off x="1472710" y="643467"/>
            <a:ext cx="9246580" cy="5571065"/>
          </a:xfrm>
          <a:prstGeom prst="rect">
            <a:avLst/>
          </a:prstGeom>
          <a:noFill/>
          <a:ln>
            <a:noFill/>
          </a:ln>
        </p:spPr>
      </p:pic>
      <p:sp>
        <p:nvSpPr>
          <p:cNvPr id="437" name="Google Shape;437;p23"/>
          <p:cNvSpPr/>
          <p:nvPr/>
        </p:nvSpPr>
        <p:spPr>
          <a:xfrm flipH="1">
            <a:off x="7604080" y="6453143"/>
            <a:ext cx="814903" cy="404857"/>
          </a:xfrm>
          <a:prstGeom prst="triangle">
            <a:avLst>
              <a:gd fmla="val 50000" name="adj"/>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104" name="Google Shape;104;p3"/>
          <p:cNvSpPr/>
          <p:nvPr/>
        </p:nvSpPr>
        <p:spPr>
          <a:xfrm>
            <a:off x="0" y="1853248"/>
            <a:ext cx="12192417" cy="509593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 name="Google Shape;105;p3"/>
          <p:cNvSpPr txBox="1"/>
          <p:nvPr/>
        </p:nvSpPr>
        <p:spPr>
          <a:xfrm>
            <a:off x="1103312" y="452718"/>
            <a:ext cx="8947522" cy="140053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200"/>
              <a:buFont typeface="Century Gothic"/>
              <a:buNone/>
            </a:pPr>
            <a:r>
              <a:rPr b="0" i="0" lang="en-US" sz="4400" u="none" cap="none" strike="noStrike">
                <a:solidFill>
                  <a:srgbClr val="FFFFFF"/>
                </a:solidFill>
                <a:latin typeface="Impact"/>
                <a:ea typeface="Impact"/>
                <a:cs typeface="Impact"/>
                <a:sym typeface="Impact"/>
              </a:rPr>
              <a:t>Problem Definition</a:t>
            </a:r>
            <a:endParaRPr b="0" i="0" sz="4400" u="none" cap="none" strike="noStrike">
              <a:solidFill>
                <a:srgbClr val="FFFFFF"/>
              </a:solidFill>
              <a:latin typeface="Impact"/>
              <a:ea typeface="Impact"/>
              <a:cs typeface="Impact"/>
              <a:sym typeface="Impact"/>
            </a:endParaRPr>
          </a:p>
        </p:txBody>
      </p:sp>
      <p:sp>
        <p:nvSpPr>
          <p:cNvPr id="106" name="Google Shape;106;p3"/>
          <p:cNvSpPr txBox="1"/>
          <p:nvPr/>
        </p:nvSpPr>
        <p:spPr>
          <a:xfrm>
            <a:off x="1103312" y="2763520"/>
            <a:ext cx="8946541" cy="3484879"/>
          </a:xfrm>
          <a:prstGeom prst="rect">
            <a:avLst/>
          </a:prstGeom>
          <a:noFill/>
          <a:ln>
            <a:noFill/>
          </a:ln>
        </p:spPr>
        <p:txBody>
          <a:bodyPr anchorCtr="0" anchor="t" bIns="45700" lIns="91425" spcFirstLastPara="1" rIns="91425" wrap="square" tIns="45700">
            <a:normAutofit/>
          </a:bodyPr>
          <a:lstStyle/>
          <a:p>
            <a:pPr indent="0" lvl="0" marL="0" marR="0" rtl="0" algn="just">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Narrow"/>
                <a:ea typeface="Arial Narrow"/>
                <a:cs typeface="Arial Narrow"/>
                <a:sym typeface="Arial Narrow"/>
              </a:rPr>
              <a:t>This presentation provides a visual analysis of the two computer network security or intrusion detection datasets(</a:t>
            </a:r>
            <a:r>
              <a:rPr b="1" i="0" lang="en-US" sz="2400" u="none" cap="none" strike="noStrike">
                <a:solidFill>
                  <a:schemeClr val="dk1"/>
                </a:solidFill>
                <a:latin typeface="Arial Narrow"/>
                <a:ea typeface="Arial Narrow"/>
                <a:cs typeface="Arial Narrow"/>
                <a:sym typeface="Arial Narrow"/>
              </a:rPr>
              <a:t>UNSW-NB15 and KDD Cup 1999</a:t>
            </a:r>
            <a:r>
              <a:rPr b="0" i="0" lang="en-US" sz="2400" u="none" cap="none" strike="noStrike">
                <a:solidFill>
                  <a:schemeClr val="dk1"/>
                </a:solidFill>
                <a:latin typeface="Arial Narrow"/>
                <a:ea typeface="Arial Narrow"/>
                <a:cs typeface="Arial Narrow"/>
                <a:sym typeface="Arial Narrow"/>
              </a:rPr>
              <a:t>), highlighting potential issues and preprocessing techniques.The network security datasets are a valuable resource for developing intrusion detection systems, yet its intricate nature poses challenges that may impact the efficiency of data-driven models.Consequent analysis through visualization identified and illustrated </a:t>
            </a:r>
            <a:r>
              <a:rPr b="1" i="0" lang="en-US" sz="2400" u="none" cap="none" strike="noStrike">
                <a:solidFill>
                  <a:schemeClr val="dk1"/>
                </a:solidFill>
                <a:latin typeface="Arial Narrow"/>
                <a:ea typeface="Arial Narrow"/>
                <a:cs typeface="Arial Narrow"/>
                <a:sym typeface="Arial Narrow"/>
              </a:rPr>
              <a:t>two major visualization problems as class imbalance and class overlap</a:t>
            </a:r>
            <a:r>
              <a:rPr b="0" i="0" lang="en-US" sz="2400" u="none" cap="none" strike="noStrike">
                <a:solidFill>
                  <a:schemeClr val="dk1"/>
                </a:solidFill>
                <a:latin typeface="Arial Narrow"/>
                <a:ea typeface="Arial Narrow"/>
                <a:cs typeface="Arial Narrow"/>
                <a:sym typeface="Arial Narrow"/>
              </a:rPr>
              <a:t> for these datasets. </a:t>
            </a:r>
            <a:endParaRPr b="0" i="0" sz="2400" u="none" cap="none" strike="noStrike">
              <a:solidFill>
                <a:schemeClr val="dk1"/>
              </a:solidFill>
              <a:latin typeface="Arial Narrow"/>
              <a:ea typeface="Arial Narrow"/>
              <a:cs typeface="Arial Narrow"/>
              <a:sym typeface="Arial Narrow"/>
            </a:endParaRPr>
          </a:p>
        </p:txBody>
      </p:sp>
      <p:pic>
        <p:nvPicPr>
          <p:cNvPr descr="Summary - Free files and folders icons" id="107" name="Google Shape;107;p3"/>
          <p:cNvPicPr preferRelativeResize="0"/>
          <p:nvPr/>
        </p:nvPicPr>
        <p:blipFill rotWithShape="1">
          <a:blip r:embed="rId4">
            <a:alphaModFix/>
          </a:blip>
          <a:srcRect b="0" l="0" r="0" t="0"/>
          <a:stretch/>
        </p:blipFill>
        <p:spPr>
          <a:xfrm>
            <a:off x="10049853" y="3921550"/>
            <a:ext cx="2263994" cy="26053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113" name="Google Shape;113;p4"/>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14" name="Google Shape;114;p4"/>
          <p:cNvSpPr/>
          <p:nvPr/>
        </p:nvSpPr>
        <p:spPr>
          <a:xfrm>
            <a:off x="0" y="1780921"/>
            <a:ext cx="12192417" cy="509593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 name="Google Shape;115;p4"/>
          <p:cNvSpPr txBox="1"/>
          <p:nvPr/>
        </p:nvSpPr>
        <p:spPr>
          <a:xfrm>
            <a:off x="1103312" y="452718"/>
            <a:ext cx="8947522" cy="140053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200"/>
              <a:buFont typeface="Century Gothic"/>
              <a:buNone/>
            </a:pPr>
            <a:r>
              <a:rPr b="0" i="0" lang="en-US" sz="4400" u="none" cap="none" strike="noStrike">
                <a:solidFill>
                  <a:srgbClr val="FFFFFF"/>
                </a:solidFill>
                <a:latin typeface="Impact"/>
                <a:ea typeface="Impact"/>
                <a:cs typeface="Impact"/>
                <a:sym typeface="Impact"/>
              </a:rPr>
              <a:t>Introduction</a:t>
            </a:r>
            <a:endParaRPr b="0" i="0" sz="4400" u="none" cap="none" strike="noStrike">
              <a:solidFill>
                <a:schemeClr val="dk1"/>
              </a:solidFill>
              <a:latin typeface="Impact"/>
              <a:ea typeface="Impact"/>
              <a:cs typeface="Impact"/>
              <a:sym typeface="Impact"/>
            </a:endParaRPr>
          </a:p>
        </p:txBody>
      </p:sp>
      <p:sp>
        <p:nvSpPr>
          <p:cNvPr id="116" name="Google Shape;116;p4"/>
          <p:cNvSpPr txBox="1"/>
          <p:nvPr/>
        </p:nvSpPr>
        <p:spPr>
          <a:xfrm>
            <a:off x="1103312" y="2763520"/>
            <a:ext cx="8946600" cy="38184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100"/>
              <a:buFont typeface="Arial"/>
              <a:buNone/>
            </a:pPr>
            <a:r>
              <a:rPr b="0" i="0" lang="en-US" sz="2400" u="none" cap="none" strike="noStrike">
                <a:solidFill>
                  <a:schemeClr val="dk1"/>
                </a:solidFill>
                <a:latin typeface="Arial Narrow"/>
                <a:ea typeface="Arial Narrow"/>
                <a:cs typeface="Arial Narrow"/>
                <a:sym typeface="Arial Narrow"/>
              </a:rPr>
              <a:t>Visualization is a pivotal tool in data analysis, particularly when preparing datasets for the development of data-driven classifier models, such as those used in intrusion detection. Our study focuses on a visual analysis of the UNSW-NB15 dataset and KDD Cup 1999 dataset, which, despite their frequent use in cybersecurity research, still presents challenges that can adversely affect the performance of classifiers, notably </a:t>
            </a:r>
            <a:r>
              <a:rPr b="1" i="0" lang="en-US" sz="2400" u="none" cap="none" strike="noStrike">
                <a:solidFill>
                  <a:schemeClr val="dk1"/>
                </a:solidFill>
                <a:latin typeface="Arial Narrow"/>
                <a:ea typeface="Arial Narrow"/>
                <a:cs typeface="Arial Narrow"/>
                <a:sym typeface="Arial Narrow"/>
              </a:rPr>
              <a:t>class imbalance and overlap.</a:t>
            </a:r>
            <a:endParaRPr b="1" i="0" sz="2400" u="none" cap="none" strike="noStrike">
              <a:solidFill>
                <a:schemeClr val="dk1"/>
              </a:solidFill>
              <a:latin typeface="Arial Narrow"/>
              <a:ea typeface="Arial Narrow"/>
              <a:cs typeface="Arial Narrow"/>
              <a:sym typeface="Arial Narrow"/>
            </a:endParaRPr>
          </a:p>
          <a:p>
            <a:pPr indent="0" lvl="0" marL="0" marR="0" rtl="0" algn="just">
              <a:lnSpc>
                <a:spcPct val="90000"/>
              </a:lnSpc>
              <a:spcBef>
                <a:spcPts val="0"/>
              </a:spcBef>
              <a:spcAft>
                <a:spcPts val="0"/>
              </a:spcAft>
              <a:buClr>
                <a:schemeClr val="dk1"/>
              </a:buClr>
              <a:buSzPts val="1100"/>
              <a:buFont typeface="Arial"/>
              <a:buNone/>
            </a:pPr>
            <a:r>
              <a:t/>
            </a:r>
            <a:endParaRPr b="0" i="0" sz="2400" u="none" cap="none" strike="noStrike">
              <a:solidFill>
                <a:schemeClr val="dk1"/>
              </a:solidFill>
              <a:latin typeface="Arial Narrow"/>
              <a:ea typeface="Arial Narrow"/>
              <a:cs typeface="Arial Narrow"/>
              <a:sym typeface="Arial Narrow"/>
            </a:endParaRPr>
          </a:p>
          <a:p>
            <a:pPr indent="0" lvl="0" marL="0" marR="0" rtl="0" algn="just">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p:txBody>
      </p:sp>
      <p:pic>
        <p:nvPicPr>
          <p:cNvPr descr="Free Icon | Business presentation" id="117" name="Google Shape;117;p4"/>
          <p:cNvPicPr preferRelativeResize="0"/>
          <p:nvPr/>
        </p:nvPicPr>
        <p:blipFill rotWithShape="1">
          <a:blip r:embed="rId4">
            <a:alphaModFix/>
          </a:blip>
          <a:srcRect b="0" l="0" r="0" t="0"/>
          <a:stretch/>
        </p:blipFill>
        <p:spPr>
          <a:xfrm>
            <a:off x="10172324" y="4400150"/>
            <a:ext cx="2019675" cy="245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9fa305150d_0_532"/>
          <p:cNvSpPr/>
          <p:nvPr/>
        </p:nvSpPr>
        <p:spPr>
          <a:xfrm>
            <a:off x="425"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123" name="Google Shape;123;g29fa305150d_0_532"/>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24" name="Google Shape;124;g29fa305150d_0_532"/>
          <p:cNvSpPr/>
          <p:nvPr/>
        </p:nvSpPr>
        <p:spPr>
          <a:xfrm>
            <a:off x="425" y="961375"/>
            <a:ext cx="12192417" cy="583484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 name="Google Shape;125;g29fa305150d_0_532"/>
          <p:cNvSpPr txBox="1"/>
          <p:nvPr/>
        </p:nvSpPr>
        <p:spPr>
          <a:xfrm>
            <a:off x="381199" y="331904"/>
            <a:ext cx="52191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200"/>
              <a:buFont typeface="Century Gothic"/>
              <a:buNone/>
            </a:pPr>
            <a:r>
              <a:rPr b="0" i="0" lang="en-US" sz="4200" u="none" cap="none" strike="noStrike">
                <a:solidFill>
                  <a:schemeClr val="lt1"/>
                </a:solidFill>
                <a:latin typeface="Impact"/>
                <a:ea typeface="Impact"/>
                <a:cs typeface="Impact"/>
                <a:sym typeface="Impact"/>
              </a:rPr>
              <a:t>Methodology</a:t>
            </a:r>
            <a:endParaRPr b="0" i="0" sz="1800" u="none" cap="none" strike="noStrike">
              <a:solidFill>
                <a:schemeClr val="dk1"/>
              </a:solidFill>
              <a:latin typeface="Impact"/>
              <a:ea typeface="Impact"/>
              <a:cs typeface="Impact"/>
              <a:sym typeface="Impact"/>
            </a:endParaRPr>
          </a:p>
        </p:txBody>
      </p:sp>
      <p:grpSp>
        <p:nvGrpSpPr>
          <p:cNvPr id="126" name="Google Shape;126;g29fa305150d_0_532"/>
          <p:cNvGrpSpPr/>
          <p:nvPr/>
        </p:nvGrpSpPr>
        <p:grpSpPr>
          <a:xfrm>
            <a:off x="8285348" y="4008922"/>
            <a:ext cx="3533749" cy="1845954"/>
            <a:chOff x="6038025" y="2619054"/>
            <a:chExt cx="2650378" cy="1384500"/>
          </a:xfrm>
        </p:grpSpPr>
        <p:cxnSp>
          <p:nvCxnSpPr>
            <p:cNvPr id="127" name="Google Shape;127;g29fa305150d_0_532"/>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128" name="Google Shape;128;g29fa305150d_0_532"/>
            <p:cNvSpPr txBox="1"/>
            <p:nvPr/>
          </p:nvSpPr>
          <p:spPr>
            <a:xfrm>
              <a:off x="6821203" y="2619054"/>
              <a:ext cx="1867200" cy="13845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Roboto"/>
                  <a:ea typeface="Roboto"/>
                  <a:cs typeface="Roboto"/>
                  <a:sym typeface="Roboto"/>
                </a:rPr>
                <a:t>Issue Identification and </a:t>
              </a:r>
              <a:r>
                <a:rPr b="1" lang="en-US" sz="1600">
                  <a:latin typeface="Roboto"/>
                  <a:ea typeface="Roboto"/>
                  <a:cs typeface="Roboto"/>
                  <a:sym typeface="Roboto"/>
                </a:rPr>
                <a:t>Dashboard Visualization</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Class Overlap</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Class Imbalance</a:t>
              </a:r>
              <a:endParaRPr b="0" i="0" sz="1100" u="none" cap="none" strike="noStrike">
                <a:solidFill>
                  <a:srgbClr val="000000"/>
                </a:solidFill>
                <a:latin typeface="Roboto"/>
                <a:ea typeface="Roboto"/>
                <a:cs typeface="Roboto"/>
                <a:sym typeface="Roboto"/>
              </a:endParaRPr>
            </a:p>
          </p:txBody>
        </p:sp>
        <p:sp>
          <p:nvSpPr>
            <p:cNvPr id="129" name="Google Shape;129;g29fa305150d_0_532"/>
            <p:cNvSpPr/>
            <p:nvPr/>
          </p:nvSpPr>
          <p:spPr>
            <a:xfrm>
              <a:off x="6424027" y="3212150"/>
              <a:ext cx="198600" cy="198300"/>
            </a:xfrm>
            <a:prstGeom prst="ellipse">
              <a:avLst/>
            </a:prstGeom>
            <a:solidFill>
              <a:srgbClr val="9225A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29fa305150d_0_532"/>
            <p:cNvSpPr txBox="1"/>
            <p:nvPr/>
          </p:nvSpPr>
          <p:spPr>
            <a:xfrm>
              <a:off x="6399017" y="3156109"/>
              <a:ext cx="2475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210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3</a:t>
              </a:r>
              <a:endParaRPr b="0" i="0" sz="1100" u="none" cap="none" strike="noStrike">
                <a:solidFill>
                  <a:srgbClr val="FFFFFF"/>
                </a:solidFill>
                <a:latin typeface="Roboto"/>
                <a:ea typeface="Roboto"/>
                <a:cs typeface="Roboto"/>
                <a:sym typeface="Roboto"/>
              </a:endParaRPr>
            </a:p>
          </p:txBody>
        </p:sp>
      </p:grpSp>
      <p:grpSp>
        <p:nvGrpSpPr>
          <p:cNvPr id="131" name="Google Shape;131;g29fa305150d_0_532"/>
          <p:cNvGrpSpPr/>
          <p:nvPr/>
        </p:nvGrpSpPr>
        <p:grpSpPr>
          <a:xfrm>
            <a:off x="1380999" y="2826875"/>
            <a:ext cx="3460480" cy="1845954"/>
            <a:chOff x="1035625" y="2032008"/>
            <a:chExt cx="2595425" cy="1384500"/>
          </a:xfrm>
        </p:grpSpPr>
        <p:sp>
          <p:nvSpPr>
            <p:cNvPr id="132" name="Google Shape;132;g29fa305150d_0_532"/>
            <p:cNvSpPr txBox="1"/>
            <p:nvPr/>
          </p:nvSpPr>
          <p:spPr>
            <a:xfrm>
              <a:off x="1035625" y="2032008"/>
              <a:ext cx="1467900" cy="13845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Roboto"/>
                  <a:ea typeface="Roboto"/>
                  <a:cs typeface="Roboto"/>
                  <a:sym typeface="Roboto"/>
                </a:rPr>
                <a:t>Perform</a:t>
              </a:r>
              <a:r>
                <a:rPr b="1" lang="en-US" sz="1600">
                  <a:latin typeface="Roboto"/>
                  <a:ea typeface="Roboto"/>
                  <a:cs typeface="Roboto"/>
                  <a:sym typeface="Roboto"/>
                </a:rPr>
                <a:t> </a:t>
              </a:r>
              <a:r>
                <a:rPr b="1" i="0" lang="en-US" sz="1600" u="none" cap="none" strike="noStrike">
                  <a:solidFill>
                    <a:srgbClr val="000000"/>
                  </a:solidFill>
                  <a:latin typeface="Roboto"/>
                  <a:ea typeface="Roboto"/>
                  <a:cs typeface="Roboto"/>
                  <a:sym typeface="Roboto"/>
                </a:rPr>
                <a:t>Visualizations</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sz="1600">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Mahalanobis Distance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 PCA and t-SNE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 K-means</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UMAP</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Parallel Coordinates</a:t>
              </a:r>
              <a:endParaRPr b="0" i="0" sz="1100" u="none" cap="none" strike="noStrike">
                <a:solidFill>
                  <a:srgbClr val="000000"/>
                </a:solidFill>
                <a:latin typeface="Roboto"/>
                <a:ea typeface="Roboto"/>
                <a:cs typeface="Roboto"/>
                <a:sym typeface="Roboto"/>
              </a:endParaRPr>
            </a:p>
          </p:txBody>
        </p:sp>
        <p:cxnSp>
          <p:nvCxnSpPr>
            <p:cNvPr id="133" name="Google Shape;133;g29fa305150d_0_532"/>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134" name="Google Shape;134;g29fa305150d_0_532"/>
            <p:cNvSpPr/>
            <p:nvPr/>
          </p:nvSpPr>
          <p:spPr>
            <a:xfrm>
              <a:off x="2523501" y="2431050"/>
              <a:ext cx="198600" cy="198300"/>
            </a:xfrm>
            <a:prstGeom prst="ellipse">
              <a:avLst/>
            </a:prstGeom>
            <a:solidFill>
              <a:srgbClr val="761E8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29fa305150d_0_532"/>
            <p:cNvSpPr txBox="1"/>
            <p:nvPr/>
          </p:nvSpPr>
          <p:spPr>
            <a:xfrm>
              <a:off x="2498491" y="2373759"/>
              <a:ext cx="2475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210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2</a:t>
              </a:r>
              <a:endParaRPr b="0" i="0" sz="1100" u="none" cap="none" strike="noStrike">
                <a:solidFill>
                  <a:srgbClr val="FFFFFF"/>
                </a:solidFill>
                <a:latin typeface="Roboto"/>
                <a:ea typeface="Roboto"/>
                <a:cs typeface="Roboto"/>
                <a:sym typeface="Roboto"/>
              </a:endParaRPr>
            </a:p>
          </p:txBody>
        </p:sp>
      </p:grpSp>
      <p:grpSp>
        <p:nvGrpSpPr>
          <p:cNvPr id="136" name="Google Shape;136;g29fa305150d_0_532"/>
          <p:cNvGrpSpPr/>
          <p:nvPr/>
        </p:nvGrpSpPr>
        <p:grpSpPr>
          <a:xfrm>
            <a:off x="6966720" y="1671376"/>
            <a:ext cx="4812453" cy="1845954"/>
            <a:chOff x="4908100" y="901003"/>
            <a:chExt cx="3609430" cy="1384500"/>
          </a:xfrm>
        </p:grpSpPr>
        <p:cxnSp>
          <p:nvCxnSpPr>
            <p:cNvPr id="137" name="Google Shape;137;g29fa305150d_0_532"/>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138" name="Google Shape;138;g29fa305150d_0_532"/>
            <p:cNvSpPr txBox="1"/>
            <p:nvPr/>
          </p:nvSpPr>
          <p:spPr>
            <a:xfrm>
              <a:off x="6650330" y="901003"/>
              <a:ext cx="1867200" cy="13845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Roboto"/>
                  <a:ea typeface="Roboto"/>
                  <a:cs typeface="Roboto"/>
                  <a:sym typeface="Roboto"/>
                </a:rPr>
                <a:t>Preprocessing the Dataset</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Elimination of redundant features</a:t>
              </a:r>
              <a:endParaRPr sz="1100">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Conversion of nominal features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210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Data Scaling</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100"/>
                <a:buFont typeface="Arial"/>
                <a:buNone/>
              </a:pPr>
              <a:r>
                <a:rPr lang="en-US" sz="1100">
                  <a:latin typeface="Roboto"/>
                  <a:ea typeface="Roboto"/>
                  <a:cs typeface="Roboto"/>
                  <a:sym typeface="Roboto"/>
                </a:rPr>
                <a:t>Feature Selection using RandomForestClassifier</a:t>
              </a:r>
              <a:endParaRPr sz="1100">
                <a:latin typeface="Roboto"/>
                <a:ea typeface="Roboto"/>
                <a:cs typeface="Roboto"/>
                <a:sym typeface="Roboto"/>
              </a:endParaRPr>
            </a:p>
          </p:txBody>
        </p:sp>
        <p:sp>
          <p:nvSpPr>
            <p:cNvPr id="139" name="Google Shape;139;g29fa305150d_0_532"/>
            <p:cNvSpPr/>
            <p:nvPr/>
          </p:nvSpPr>
          <p:spPr>
            <a:xfrm>
              <a:off x="6427830" y="1493307"/>
              <a:ext cx="198600" cy="198300"/>
            </a:xfrm>
            <a:prstGeom prst="ellipse">
              <a:avLst/>
            </a:prstGeom>
            <a:solidFill>
              <a:srgbClr val="701C7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29fa305150d_0_532"/>
            <p:cNvSpPr txBox="1"/>
            <p:nvPr/>
          </p:nvSpPr>
          <p:spPr>
            <a:xfrm>
              <a:off x="6402820" y="1436790"/>
              <a:ext cx="2475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2100"/>
                </a:spcAft>
                <a:buClr>
                  <a:srgbClr val="000000"/>
                </a:buClr>
                <a:buSzPts val="1100"/>
                <a:buFont typeface="Arial"/>
                <a:buNone/>
              </a:pPr>
              <a:r>
                <a:rPr b="0" i="0" lang="en-US" sz="1100" u="none" cap="none" strike="noStrike">
                  <a:solidFill>
                    <a:srgbClr val="FFFFFF"/>
                  </a:solidFill>
                  <a:latin typeface="Roboto"/>
                  <a:ea typeface="Roboto"/>
                  <a:cs typeface="Roboto"/>
                  <a:sym typeface="Roboto"/>
                </a:rPr>
                <a:t>1</a:t>
              </a:r>
              <a:endParaRPr b="0" i="0" sz="1100" u="none" cap="none" strike="noStrike">
                <a:solidFill>
                  <a:srgbClr val="FFFFFF"/>
                </a:solidFill>
                <a:latin typeface="Roboto"/>
                <a:ea typeface="Roboto"/>
                <a:cs typeface="Roboto"/>
                <a:sym typeface="Roboto"/>
              </a:endParaRPr>
            </a:p>
          </p:txBody>
        </p:sp>
      </p:grpSp>
      <p:grpSp>
        <p:nvGrpSpPr>
          <p:cNvPr id="141" name="Google Shape;141;g29fa305150d_0_532"/>
          <p:cNvGrpSpPr/>
          <p:nvPr/>
        </p:nvGrpSpPr>
        <p:grpSpPr>
          <a:xfrm>
            <a:off x="3847442" y="1812299"/>
            <a:ext cx="4686298" cy="4335894"/>
            <a:chOff x="2991269" y="1153325"/>
            <a:chExt cx="3514811" cy="3252002"/>
          </a:xfrm>
        </p:grpSpPr>
        <p:sp>
          <p:nvSpPr>
            <p:cNvPr id="142" name="Google Shape;142;g29fa305150d_0_532"/>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 name="Google Shape;143;g29fa305150d_0_532"/>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515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 name="Google Shape;144;g29fa305150d_0_532"/>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22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 name="Google Shape;145;g29fa305150d_0_532"/>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 name="Google Shape;146;g29fa305150d_0_532"/>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 name="Google Shape;147;g29fa305150d_0_532"/>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 name="Google Shape;148;g29fa305150d_0_532"/>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515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 name="Google Shape;149;g29fa305150d_0_532"/>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p:nvPr/>
        </p:nvSpPr>
        <p:spPr>
          <a:xfrm>
            <a:off x="-1" y="-124932"/>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155" name="Google Shape;155;p20"/>
          <p:cNvSpPr/>
          <p:nvPr/>
        </p:nvSpPr>
        <p:spPr>
          <a:xfrm>
            <a:off x="0" y="1342104"/>
            <a:ext cx="12192417" cy="5544578"/>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 name="Google Shape;156;p20"/>
          <p:cNvSpPr/>
          <p:nvPr/>
        </p:nvSpPr>
        <p:spPr>
          <a:xfrm>
            <a:off x="8719940" y="1449338"/>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57" name="Google Shape;157;p20"/>
          <p:cNvSpPr txBox="1"/>
          <p:nvPr/>
        </p:nvSpPr>
        <p:spPr>
          <a:xfrm>
            <a:off x="1103800" y="0"/>
            <a:ext cx="8947522" cy="140053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200"/>
              <a:buFont typeface="Century Gothic"/>
              <a:buNone/>
            </a:pPr>
            <a:r>
              <a:rPr b="0" i="0" lang="en-US" sz="4400" u="none" cap="none" strike="noStrike">
                <a:solidFill>
                  <a:schemeClr val="lt1"/>
                </a:solidFill>
                <a:latin typeface="Impact"/>
                <a:ea typeface="Impact"/>
                <a:cs typeface="Impact"/>
                <a:sym typeface="Impact"/>
              </a:rPr>
              <a:t>Dataset 1 UNSW-NB15</a:t>
            </a:r>
            <a:endParaRPr b="0" i="0" sz="1400" u="none" cap="none" strike="noStrike">
              <a:solidFill>
                <a:srgbClr val="000000"/>
              </a:solidFill>
              <a:latin typeface="Arial"/>
              <a:ea typeface="Arial"/>
              <a:cs typeface="Arial"/>
              <a:sym typeface="Arial"/>
            </a:endParaRPr>
          </a:p>
        </p:txBody>
      </p:sp>
      <p:sp>
        <p:nvSpPr>
          <p:cNvPr id="158" name="Google Shape;158;p20"/>
          <p:cNvSpPr txBox="1"/>
          <p:nvPr/>
        </p:nvSpPr>
        <p:spPr>
          <a:xfrm>
            <a:off x="316275" y="2048000"/>
            <a:ext cx="11461200" cy="45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59" name="Google Shape;159;p20"/>
          <p:cNvSpPr txBox="1"/>
          <p:nvPr/>
        </p:nvSpPr>
        <p:spPr>
          <a:xfrm>
            <a:off x="598125" y="2275275"/>
            <a:ext cx="10416900" cy="414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chemeClr val="dk1"/>
                </a:solidFill>
                <a:latin typeface="Arial Narrow"/>
                <a:ea typeface="Arial Narrow"/>
                <a:cs typeface="Arial Narrow"/>
                <a:sym typeface="Arial Narrow"/>
              </a:rPr>
              <a:t>Attacks are categorized into Analysis, Backdoor, DoS, Exploits, Fuzzers, Generic, Reconnaissance, Shellcode, and Worms.</a:t>
            </a:r>
            <a:endParaRPr b="0" i="0" sz="3600" u="none" cap="none" strike="noStrike">
              <a:solidFill>
                <a:schemeClr val="dk1"/>
              </a:solidFill>
              <a:latin typeface="Arial Narrow"/>
              <a:ea typeface="Arial Narrow"/>
              <a:cs typeface="Arial Narrow"/>
              <a:sym typeface="Arial Narrow"/>
            </a:endParaRPr>
          </a:p>
          <a:p>
            <a:pPr indent="0" lvl="0" marL="0" marR="0" rtl="0" algn="l">
              <a:lnSpc>
                <a:spcPct val="115000"/>
              </a:lnSpc>
              <a:spcBef>
                <a:spcPts val="1200"/>
              </a:spcBef>
              <a:spcAft>
                <a:spcPts val="1200"/>
              </a:spcAft>
              <a:buClr>
                <a:schemeClr val="dk1"/>
              </a:buClr>
              <a:buSzPts val="1100"/>
              <a:buFont typeface="Arial"/>
              <a:buNone/>
            </a:pPr>
            <a:r>
              <a:t/>
            </a:r>
            <a:endParaRPr b="0" i="0" sz="2400" u="none" cap="none" strike="noStrike">
              <a:solidFill>
                <a:schemeClr val="dk1"/>
              </a:solidFill>
              <a:latin typeface="Arial Narrow"/>
              <a:ea typeface="Arial Narrow"/>
              <a:cs typeface="Arial Narrow"/>
              <a:sym typeface="Arial Narrow"/>
            </a:endParaRPr>
          </a:p>
        </p:txBody>
      </p:sp>
      <p:pic>
        <p:nvPicPr>
          <p:cNvPr id="160" name="Google Shape;160;p20"/>
          <p:cNvPicPr preferRelativeResize="0"/>
          <p:nvPr/>
        </p:nvPicPr>
        <p:blipFill rotWithShape="1">
          <a:blip r:embed="rId4">
            <a:alphaModFix/>
          </a:blip>
          <a:srcRect b="0" l="0" r="0" t="0"/>
          <a:stretch/>
        </p:blipFill>
        <p:spPr>
          <a:xfrm>
            <a:off x="743200" y="3843475"/>
            <a:ext cx="10416899" cy="2573000"/>
          </a:xfrm>
          <a:prstGeom prst="rect">
            <a:avLst/>
          </a:prstGeom>
          <a:noFill/>
          <a:ln cap="flat" cmpd="sng" w="9525">
            <a:solidFill>
              <a:srgbClr val="C2C2C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9fbba766c2_2_171"/>
          <p:cNvSpPr/>
          <p:nvPr/>
        </p:nvSpPr>
        <p:spPr>
          <a:xfrm>
            <a:off x="-1" y="-124932"/>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166" name="Google Shape;166;g29fbba766c2_2_171"/>
          <p:cNvSpPr/>
          <p:nvPr/>
        </p:nvSpPr>
        <p:spPr>
          <a:xfrm>
            <a:off x="0" y="1342104"/>
            <a:ext cx="12192417" cy="5541827"/>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 name="Google Shape;167;g29fbba766c2_2_171"/>
          <p:cNvSpPr/>
          <p:nvPr/>
        </p:nvSpPr>
        <p:spPr>
          <a:xfrm>
            <a:off x="8719940" y="1449338"/>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68" name="Google Shape;168;g29fbba766c2_2_171"/>
          <p:cNvSpPr txBox="1"/>
          <p:nvPr/>
        </p:nvSpPr>
        <p:spPr>
          <a:xfrm>
            <a:off x="1103800" y="0"/>
            <a:ext cx="8947500" cy="14004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200"/>
              <a:buFont typeface="Century Gothic"/>
              <a:buNone/>
            </a:pPr>
            <a:r>
              <a:rPr b="0" i="0" lang="en-US" sz="4400" u="none" cap="none" strike="noStrike">
                <a:solidFill>
                  <a:schemeClr val="lt1"/>
                </a:solidFill>
                <a:latin typeface="Impact"/>
                <a:ea typeface="Impact"/>
                <a:cs typeface="Impact"/>
                <a:sym typeface="Impact"/>
              </a:rPr>
              <a:t>Dataset 2 KDD Cup </a:t>
            </a:r>
            <a:endParaRPr b="0" i="0" sz="1400" u="none" cap="none" strike="noStrike">
              <a:solidFill>
                <a:srgbClr val="000000"/>
              </a:solidFill>
              <a:latin typeface="Arial"/>
              <a:ea typeface="Arial"/>
              <a:cs typeface="Arial"/>
              <a:sym typeface="Arial"/>
            </a:endParaRPr>
          </a:p>
        </p:txBody>
      </p:sp>
      <p:sp>
        <p:nvSpPr>
          <p:cNvPr id="169" name="Google Shape;169;g29fbba766c2_2_171"/>
          <p:cNvSpPr txBox="1"/>
          <p:nvPr/>
        </p:nvSpPr>
        <p:spPr>
          <a:xfrm>
            <a:off x="316275" y="2048000"/>
            <a:ext cx="11461200" cy="45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70" name="Google Shape;170;g29fbba766c2_2_171"/>
          <p:cNvSpPr txBox="1"/>
          <p:nvPr/>
        </p:nvSpPr>
        <p:spPr>
          <a:xfrm>
            <a:off x="464925" y="2188850"/>
            <a:ext cx="11163900" cy="4227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US" sz="2400" u="none" cap="none" strike="noStrike">
                <a:solidFill>
                  <a:schemeClr val="dk1"/>
                </a:solidFill>
                <a:latin typeface="Arial Narrow"/>
                <a:ea typeface="Arial Narrow"/>
                <a:cs typeface="Arial Narrow"/>
                <a:sym typeface="Arial Narrow"/>
              </a:rPr>
              <a:t>The Dataset contain a total number of 23 training attack types. Some of them are normal, buffer_overflow, loadmodule,perl etc</a:t>
            </a:r>
            <a:endParaRPr b="0" i="0" sz="2400" u="none" cap="none" strike="noStrike">
              <a:solidFill>
                <a:schemeClr val="dk1"/>
              </a:solidFill>
              <a:latin typeface="Arial Narrow"/>
              <a:ea typeface="Arial Narrow"/>
              <a:cs typeface="Arial Narrow"/>
              <a:sym typeface="Arial Narrow"/>
            </a:endParaRPr>
          </a:p>
          <a:p>
            <a:pPr indent="0" lvl="0" marL="0" marR="0" rtl="0" algn="l">
              <a:lnSpc>
                <a:spcPct val="115000"/>
              </a:lnSpc>
              <a:spcBef>
                <a:spcPts val="1200"/>
              </a:spcBef>
              <a:spcAft>
                <a:spcPts val="1200"/>
              </a:spcAft>
              <a:buClr>
                <a:srgbClr val="000000"/>
              </a:buClr>
              <a:buSzPts val="2400"/>
              <a:buFont typeface="Arial"/>
              <a:buNone/>
            </a:pPr>
            <a:r>
              <a:t/>
            </a:r>
            <a:endParaRPr b="0" i="0" sz="2400" u="none" cap="none" strike="noStrike">
              <a:solidFill>
                <a:schemeClr val="dk1"/>
              </a:solidFill>
              <a:latin typeface="Arial Narrow"/>
              <a:ea typeface="Arial Narrow"/>
              <a:cs typeface="Arial Narrow"/>
              <a:sym typeface="Arial Narrow"/>
            </a:endParaRPr>
          </a:p>
        </p:txBody>
      </p:sp>
      <p:pic>
        <p:nvPicPr>
          <p:cNvPr id="171" name="Google Shape;171;g29fbba766c2_2_171"/>
          <p:cNvPicPr preferRelativeResize="0"/>
          <p:nvPr/>
        </p:nvPicPr>
        <p:blipFill rotWithShape="1">
          <a:blip r:embed="rId4">
            <a:alphaModFix/>
          </a:blip>
          <a:srcRect b="0" l="0" r="0" t="0"/>
          <a:stretch/>
        </p:blipFill>
        <p:spPr>
          <a:xfrm>
            <a:off x="697875" y="3781600"/>
            <a:ext cx="9939575" cy="2362950"/>
          </a:xfrm>
          <a:prstGeom prst="rect">
            <a:avLst/>
          </a:prstGeom>
          <a:noFill/>
          <a:ln cap="flat" cmpd="sng" w="9525">
            <a:solidFill>
              <a:srgbClr val="C2C2C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177" name="Google Shape;177;p7"/>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78" name="Google Shape;178;p7"/>
          <p:cNvSpPr/>
          <p:nvPr/>
        </p:nvSpPr>
        <p:spPr>
          <a:xfrm>
            <a:off x="0" y="1770945"/>
            <a:ext cx="12192417" cy="5095933"/>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 name="Google Shape;179;p7"/>
          <p:cNvSpPr txBox="1"/>
          <p:nvPr/>
        </p:nvSpPr>
        <p:spPr>
          <a:xfrm>
            <a:off x="569076" y="8172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200"/>
              <a:buFont typeface="Century Gothic"/>
              <a:buNone/>
            </a:pPr>
            <a:r>
              <a:rPr b="0" i="0" lang="en-US" sz="4200" u="none" cap="none" strike="noStrike">
                <a:solidFill>
                  <a:schemeClr val="lt1"/>
                </a:solidFill>
                <a:latin typeface="Impact"/>
                <a:ea typeface="Impact"/>
                <a:cs typeface="Impact"/>
                <a:sym typeface="Impact"/>
              </a:rPr>
              <a:t>Visualization - Mahalanobis Distance</a:t>
            </a:r>
            <a:endParaRPr b="0" i="0" sz="1800" u="none" cap="none" strike="noStrike">
              <a:solidFill>
                <a:schemeClr val="dk1"/>
              </a:solidFill>
              <a:latin typeface="Impact"/>
              <a:ea typeface="Impact"/>
              <a:cs typeface="Impact"/>
              <a:sym typeface="Impact"/>
            </a:endParaRPr>
          </a:p>
        </p:txBody>
      </p:sp>
      <p:sp>
        <p:nvSpPr>
          <p:cNvPr id="180" name="Google Shape;180;p7"/>
          <p:cNvSpPr txBox="1"/>
          <p:nvPr/>
        </p:nvSpPr>
        <p:spPr>
          <a:xfrm>
            <a:off x="1020875" y="2715025"/>
            <a:ext cx="9927000" cy="3256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374151"/>
                </a:solidFill>
                <a:latin typeface="Arial Narrow"/>
                <a:ea typeface="Arial Narrow"/>
                <a:cs typeface="Arial Narrow"/>
                <a:sym typeface="Arial Narrow"/>
              </a:rPr>
              <a:t>Mahalanobis distance is used to measure the distance between class centroids.It serves as a crucial metric for identifying similarities and dissimilarities between classes</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374151"/>
                </a:solidFill>
                <a:latin typeface="Arial Narrow"/>
                <a:ea typeface="Arial Narrow"/>
                <a:cs typeface="Arial Narrow"/>
                <a:sym typeface="Arial Narrow"/>
              </a:rPr>
              <a:t>Lower the score, higher the similarity and vice versa</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chemeClr val="dk1"/>
              </a:buClr>
              <a:buSzPts val="11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374151"/>
                </a:solidFill>
                <a:latin typeface="Arial Narrow"/>
                <a:ea typeface="Arial Narrow"/>
                <a:cs typeface="Arial Narrow"/>
                <a:sym typeface="Arial Narrow"/>
              </a:rPr>
              <a:t>Key Findings:</a:t>
            </a:r>
            <a:endParaRPr b="0" i="0" sz="2400" u="none" cap="none" strike="noStrike">
              <a:solidFill>
                <a:srgbClr val="374151"/>
              </a:solidFill>
              <a:latin typeface="Arial Narrow"/>
              <a:ea typeface="Arial Narrow"/>
              <a:cs typeface="Arial Narrow"/>
              <a:sym typeface="Arial Narrow"/>
            </a:endParaRPr>
          </a:p>
          <a:p>
            <a:pPr indent="-381000" lvl="0" marL="457200" marR="0" rtl="0" algn="just">
              <a:lnSpc>
                <a:spcPct val="100000"/>
              </a:lnSpc>
              <a:spcBef>
                <a:spcPts val="0"/>
              </a:spcBef>
              <a:spcAft>
                <a:spcPts val="0"/>
              </a:spcAft>
              <a:buClr>
                <a:srgbClr val="374151"/>
              </a:buClr>
              <a:buSzPts val="2400"/>
              <a:buFont typeface="Arial Narrow"/>
              <a:buChar char="●"/>
            </a:pPr>
            <a:r>
              <a:rPr b="0" i="0" lang="en-US" sz="2400" u="none" cap="none" strike="noStrike">
                <a:solidFill>
                  <a:srgbClr val="374151"/>
                </a:solidFill>
                <a:latin typeface="Arial Narrow"/>
                <a:ea typeface="Arial Narrow"/>
                <a:cs typeface="Arial Narrow"/>
                <a:sym typeface="Arial Narrow"/>
              </a:rPr>
              <a:t>Similar Classes - Overlap exists</a:t>
            </a:r>
            <a:endParaRPr b="0" i="0" sz="2400" u="none" cap="none" strike="noStrike">
              <a:solidFill>
                <a:srgbClr val="374151"/>
              </a:solidFill>
              <a:latin typeface="Arial Narrow"/>
              <a:ea typeface="Arial Narrow"/>
              <a:cs typeface="Arial Narrow"/>
              <a:sym typeface="Arial Narrow"/>
            </a:endParaRPr>
          </a:p>
          <a:p>
            <a:pPr indent="-381000" lvl="0" marL="457200" marR="0" rtl="0" algn="just">
              <a:lnSpc>
                <a:spcPct val="100000"/>
              </a:lnSpc>
              <a:spcBef>
                <a:spcPts val="0"/>
              </a:spcBef>
              <a:spcAft>
                <a:spcPts val="0"/>
              </a:spcAft>
              <a:buClr>
                <a:srgbClr val="374151"/>
              </a:buClr>
              <a:buSzPts val="2400"/>
              <a:buFont typeface="Arial Narrow"/>
              <a:buChar char="●"/>
            </a:pPr>
            <a:r>
              <a:rPr b="0" i="0" lang="en-US" sz="2400" u="none" cap="none" strike="noStrike">
                <a:solidFill>
                  <a:srgbClr val="374151"/>
                </a:solidFill>
                <a:latin typeface="Arial Narrow"/>
                <a:ea typeface="Arial Narrow"/>
                <a:cs typeface="Arial Narrow"/>
                <a:sym typeface="Arial Narrow"/>
              </a:rPr>
              <a:t>Dissimilar Classes - No Overlap</a:t>
            </a:r>
            <a:endParaRPr b="0" i="0" sz="2400" u="none" cap="none" strike="noStrike">
              <a:solidFill>
                <a:srgbClr val="37415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9fbba766c2_2_6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FFFFFF"/>
              </a:solidFill>
              <a:latin typeface="Century Gothic"/>
              <a:ea typeface="Century Gothic"/>
              <a:cs typeface="Century Gothic"/>
              <a:sym typeface="Century Gothic"/>
            </a:endParaRPr>
          </a:p>
        </p:txBody>
      </p:sp>
      <p:sp>
        <p:nvSpPr>
          <p:cNvPr id="186" name="Google Shape;186;g29fbba766c2_2_65"/>
          <p:cNvSpPr/>
          <p:nvPr/>
        </p:nvSpPr>
        <p:spPr>
          <a:xfrm>
            <a:off x="8719939" y="1460230"/>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7" name="Google Shape;187;g29fbba766c2_2_65"/>
          <p:cNvSpPr/>
          <p:nvPr/>
        </p:nvSpPr>
        <p:spPr>
          <a:xfrm>
            <a:off x="-200" y="1460226"/>
            <a:ext cx="12192417" cy="5401689"/>
          </a:xfrm>
          <a:custGeom>
            <a:rect b="b" l="l" r="r" t="t"/>
            <a:pathLst>
              <a:path extrusionOk="0" h="5095933" w="12192417">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g29fbba766c2_2_65"/>
          <p:cNvSpPr txBox="1"/>
          <p:nvPr/>
        </p:nvSpPr>
        <p:spPr>
          <a:xfrm>
            <a:off x="569076" y="817275"/>
            <a:ext cx="10067400" cy="72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4200"/>
              <a:buFont typeface="Century Gothic"/>
              <a:buNone/>
            </a:pPr>
            <a:r>
              <a:rPr b="0" i="0" lang="en-US" sz="4200" u="none" cap="none" strike="noStrike">
                <a:solidFill>
                  <a:schemeClr val="lt1"/>
                </a:solidFill>
                <a:latin typeface="Impact"/>
                <a:ea typeface="Impact"/>
                <a:cs typeface="Impact"/>
                <a:sym typeface="Impact"/>
              </a:rPr>
              <a:t>Visualization - Mahalanobis Distance</a:t>
            </a:r>
            <a:endParaRPr b="0" i="0" sz="1400" u="none" cap="none" strike="noStrike">
              <a:solidFill>
                <a:srgbClr val="000000"/>
              </a:solidFill>
              <a:latin typeface="Arial"/>
              <a:ea typeface="Arial"/>
              <a:cs typeface="Arial"/>
              <a:sym typeface="Arial"/>
            </a:endParaRPr>
          </a:p>
        </p:txBody>
      </p:sp>
      <p:sp>
        <p:nvSpPr>
          <p:cNvPr id="189" name="Google Shape;189;g29fbba766c2_2_65"/>
          <p:cNvSpPr txBox="1"/>
          <p:nvPr/>
        </p:nvSpPr>
        <p:spPr>
          <a:xfrm>
            <a:off x="1036525" y="2690513"/>
            <a:ext cx="9927000" cy="32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74151"/>
              </a:solidFill>
              <a:latin typeface="Arial Narrow"/>
              <a:ea typeface="Arial Narrow"/>
              <a:cs typeface="Arial Narrow"/>
              <a:sym typeface="Arial Narrow"/>
            </a:endParaRPr>
          </a:p>
        </p:txBody>
      </p:sp>
      <p:pic>
        <p:nvPicPr>
          <p:cNvPr id="190" name="Google Shape;190;g29fbba766c2_2_65"/>
          <p:cNvPicPr preferRelativeResize="0"/>
          <p:nvPr/>
        </p:nvPicPr>
        <p:blipFill rotWithShape="1">
          <a:blip r:embed="rId4">
            <a:alphaModFix/>
          </a:blip>
          <a:srcRect b="0" l="159" r="168" t="0"/>
          <a:stretch/>
        </p:blipFill>
        <p:spPr>
          <a:xfrm>
            <a:off x="6283800" y="2286150"/>
            <a:ext cx="5767275" cy="2395450"/>
          </a:xfrm>
          <a:prstGeom prst="rect">
            <a:avLst/>
          </a:prstGeom>
          <a:noFill/>
          <a:ln cap="flat" cmpd="sng" w="9525">
            <a:solidFill>
              <a:srgbClr val="C2C2C2"/>
            </a:solidFill>
            <a:prstDash val="solid"/>
            <a:round/>
            <a:headEnd len="sm" w="sm" type="none"/>
            <a:tailEnd len="sm" w="sm" type="none"/>
          </a:ln>
        </p:spPr>
      </p:pic>
      <p:sp>
        <p:nvSpPr>
          <p:cNvPr id="191" name="Google Shape;191;g29fbba766c2_2_65"/>
          <p:cNvSpPr txBox="1"/>
          <p:nvPr/>
        </p:nvSpPr>
        <p:spPr>
          <a:xfrm>
            <a:off x="631500" y="4844450"/>
            <a:ext cx="5102400" cy="17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For UNSW-NB15 Dataset -  Most Similar: worms.' and analysis.'</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                                             Most Dissimilar: DoS.' and Backdoor.</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Narrow"/>
                <a:ea typeface="Arial Narrow"/>
                <a:cs typeface="Arial Narrow"/>
                <a:sym typeface="Arial Narrow"/>
              </a:rPr>
              <a:t>After Scaling  -  Most Similar: worms.' and analysis.'</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Narrow"/>
                <a:ea typeface="Arial Narrow"/>
                <a:cs typeface="Arial Narrow"/>
                <a:sym typeface="Arial Narrow"/>
              </a:rPr>
              <a:t>                          Most Dissimilar: DoS.' and Backdoor.</a:t>
            </a:r>
            <a:endParaRPr b="0" i="0" sz="1500" u="none" cap="none" strike="noStrike">
              <a:solidFill>
                <a:srgbClr val="000000"/>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p:txBody>
      </p:sp>
      <p:pic>
        <p:nvPicPr>
          <p:cNvPr id="192" name="Google Shape;192;g29fbba766c2_2_65"/>
          <p:cNvPicPr preferRelativeResize="0"/>
          <p:nvPr/>
        </p:nvPicPr>
        <p:blipFill rotWithShape="1">
          <a:blip r:embed="rId5">
            <a:alphaModFix/>
          </a:blip>
          <a:srcRect b="0" l="337" r="337" t="0"/>
          <a:stretch/>
        </p:blipFill>
        <p:spPr>
          <a:xfrm>
            <a:off x="381200" y="2286150"/>
            <a:ext cx="5767275" cy="2395450"/>
          </a:xfrm>
          <a:prstGeom prst="rect">
            <a:avLst/>
          </a:prstGeom>
          <a:noFill/>
          <a:ln cap="flat" cmpd="sng" w="9525">
            <a:solidFill>
              <a:srgbClr val="C2C2C2"/>
            </a:solidFill>
            <a:prstDash val="solid"/>
            <a:round/>
            <a:headEnd len="sm" w="sm" type="none"/>
            <a:tailEnd len="sm" w="sm" type="none"/>
          </a:ln>
        </p:spPr>
      </p:pic>
      <p:sp>
        <p:nvSpPr>
          <p:cNvPr id="193" name="Google Shape;193;g29fbba766c2_2_65"/>
          <p:cNvSpPr txBox="1"/>
          <p:nvPr/>
        </p:nvSpPr>
        <p:spPr>
          <a:xfrm>
            <a:off x="6735875" y="4860100"/>
            <a:ext cx="5166900" cy="167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Narrow"/>
                <a:ea typeface="Arial Narrow"/>
                <a:cs typeface="Arial Narrow"/>
                <a:sym typeface="Arial Narrow"/>
              </a:rPr>
              <a:t>For KDD Cup Dataset - Most Similar: 'smurf.' and 'neptune.'</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1"/>
                </a:solidFill>
                <a:latin typeface="Arial Narrow"/>
                <a:ea typeface="Arial Narrow"/>
                <a:cs typeface="Arial Narrow"/>
                <a:sym typeface="Arial Narrow"/>
              </a:rPr>
              <a:t>                                       Most Dissimilar: 'warezmaster.' and 'perl.'</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Narrow"/>
                <a:ea typeface="Arial Narrow"/>
                <a:cs typeface="Arial Narrow"/>
                <a:sym typeface="Arial Narrow"/>
              </a:rPr>
              <a:t>After Scaling  - Most Similar: 'smurf.' and 'neptune.'</a:t>
            </a:r>
            <a:endParaRPr b="0" i="0" sz="1500" u="none" cap="none" strike="noStrike">
              <a:solidFill>
                <a:schemeClr val="dk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dk1"/>
              </a:buClr>
              <a:buSzPts val="1100"/>
              <a:buFont typeface="Arial"/>
              <a:buNone/>
            </a:pPr>
            <a:r>
              <a:rPr b="0" i="0" lang="en-US" sz="1500" u="none" cap="none" strike="noStrike">
                <a:solidFill>
                  <a:schemeClr val="dk1"/>
                </a:solidFill>
                <a:latin typeface="Arial Narrow"/>
                <a:ea typeface="Arial Narrow"/>
                <a:cs typeface="Arial Narrow"/>
                <a:sym typeface="Arial Narrow"/>
              </a:rPr>
              <a:t>                        Most Dissimilar: 'perl.' and 'land.'</a:t>
            </a:r>
            <a:endParaRPr b="0" i="0" sz="2800" u="none" cap="none" strike="noStrike">
              <a:solidFill>
                <a:schemeClr val="dk1"/>
              </a:solidFill>
              <a:latin typeface="Calibri"/>
              <a:ea typeface="Calibri"/>
              <a:cs typeface="Calibri"/>
              <a:sym typeface="Calibri"/>
            </a:endParaRPr>
          </a:p>
        </p:txBody>
      </p:sp>
      <p:sp>
        <p:nvSpPr>
          <p:cNvPr id="194" name="Google Shape;194;g29fbba766c2_2_65"/>
          <p:cNvSpPr txBox="1"/>
          <p:nvPr/>
        </p:nvSpPr>
        <p:spPr>
          <a:xfrm>
            <a:off x="569075" y="6206800"/>
            <a:ext cx="11481900" cy="32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Narrow"/>
                <a:ea typeface="Arial Narrow"/>
                <a:cs typeface="Arial Narrow"/>
                <a:sym typeface="Arial Narrow"/>
              </a:rPr>
              <a:t>We can observe that the dissimilarity has increased after scaling and the dataset still has the class overlap although to a lesser degree.</a:t>
            </a:r>
            <a:endParaRPr b="0" i="0" sz="1800" u="none" cap="none" strike="noStrike">
              <a:solidFill>
                <a:schemeClr val="dk1"/>
              </a:solidFill>
              <a:latin typeface="Arial Narrow"/>
              <a:ea typeface="Arial Narrow"/>
              <a:cs typeface="Arial Narrow"/>
              <a:sym typeface="Arial Narro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2023-04-25T04:23:02Z</dcterms:created>
  <dc:creator>PADUCHURI, SAI PRAGNA</dc:creator>
</cp:coreProperties>
</file>